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2124CE85.xml" ContentType="application/vnd.ms-powerpoint.comments+xml"/>
  <Override PartName="/ppt/comments/modernComment_120_3FD132D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2_522C6C56.xml" ContentType="application/vnd.ms-powerpoint.comments+xml"/>
  <Override PartName="/ppt/notesSlides/notesSlide4.xml" ContentType="application/vnd.openxmlformats-officedocument.presentationml.notesSlide+xml"/>
  <Override PartName="/ppt/comments/modernComment_113_169E6B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6_8367D3A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B_C25A7A01.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88" r:id="rId7"/>
    <p:sldId id="259" r:id="rId8"/>
    <p:sldId id="300" r:id="rId9"/>
    <p:sldId id="274" r:id="rId10"/>
    <p:sldId id="275" r:id="rId11"/>
    <p:sldId id="301" r:id="rId12"/>
    <p:sldId id="291" r:id="rId13"/>
    <p:sldId id="292" r:id="rId14"/>
    <p:sldId id="294" r:id="rId15"/>
    <p:sldId id="277" r:id="rId16"/>
    <p:sldId id="289" r:id="rId17"/>
    <p:sldId id="299" r:id="rId18"/>
    <p:sldId id="272"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6F3B5-A992-32AE-2E21-18E20455AE50}" name="Ursula Ginster" initials="UG" userId="S::Ursula.Ginster@tucsonaz.gov::dc9ea78c-291c-4844-8df4-019ae615de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717"/>
    <a:srgbClr val="000000"/>
    <a:srgbClr val="009BB5"/>
    <a:srgbClr val="E5D086"/>
    <a:srgbClr val="F3EAC8"/>
    <a:srgbClr val="002669"/>
    <a:srgbClr val="C24200"/>
    <a:srgbClr val="009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80" autoAdjust="0"/>
    <p:restoredTop sz="78814" autoAdjust="0"/>
  </p:normalViewPr>
  <p:slideViewPr>
    <p:cSldViewPr snapToGrid="0" snapToObjects="1" showGuides="1">
      <p:cViewPr varScale="1">
        <p:scale>
          <a:sx n="87" d="100"/>
          <a:sy n="87" d="100"/>
        </p:scale>
        <p:origin x="864" y="84"/>
      </p:cViewPr>
      <p:guideLst>
        <p:guide orient="horz" pos="2184"/>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ller, Derek D" userId="a3281274-5364-47f7-9d9c-9caeaf118013" providerId="ADAL" clId="{315A54A8-0781-4C0D-892B-E7947865FD9B}"/>
    <pc:docChg chg="modSld">
      <pc:chgData name="Koller, Derek D" userId="a3281274-5364-47f7-9d9c-9caeaf118013" providerId="ADAL" clId="{315A54A8-0781-4C0D-892B-E7947865FD9B}" dt="2025-08-19T22:59:20.029" v="82" actId="20577"/>
      <pc:docMkLst>
        <pc:docMk/>
      </pc:docMkLst>
      <pc:sldChg chg="modSp mod">
        <pc:chgData name="Koller, Derek D" userId="a3281274-5364-47f7-9d9c-9caeaf118013" providerId="ADAL" clId="{315A54A8-0781-4C0D-892B-E7947865FD9B}" dt="2025-08-19T22:58:47.228" v="38" actId="5793"/>
        <pc:sldMkLst>
          <pc:docMk/>
          <pc:sldMk cId="2641220304" sldId="272"/>
        </pc:sldMkLst>
        <pc:spChg chg="mod">
          <ac:chgData name="Koller, Derek D" userId="a3281274-5364-47f7-9d9c-9caeaf118013" providerId="ADAL" clId="{315A54A8-0781-4C0D-892B-E7947865FD9B}" dt="2025-08-19T22:58:47.228" v="38" actId="5793"/>
          <ac:spMkLst>
            <pc:docMk/>
            <pc:sldMk cId="2641220304" sldId="272"/>
            <ac:spMk id="4" creationId="{2CDA7EF3-D5EA-AB40-91A8-EEFD9830455B}"/>
          </ac:spMkLst>
        </pc:spChg>
      </pc:sldChg>
      <pc:sldChg chg="modSp mod">
        <pc:chgData name="Koller, Derek D" userId="a3281274-5364-47f7-9d9c-9caeaf118013" providerId="ADAL" clId="{315A54A8-0781-4C0D-892B-E7947865FD9B}" dt="2025-08-19T22:59:20.029" v="82" actId="20577"/>
        <pc:sldMkLst>
          <pc:docMk/>
          <pc:sldMk cId="695733207" sldId="300"/>
        </pc:sldMkLst>
        <pc:spChg chg="mod">
          <ac:chgData name="Koller, Derek D" userId="a3281274-5364-47f7-9d9c-9caeaf118013" providerId="ADAL" clId="{315A54A8-0781-4C0D-892B-E7947865FD9B}" dt="2025-08-19T22:59:20.029" v="82" actId="20577"/>
          <ac:spMkLst>
            <pc:docMk/>
            <pc:sldMk cId="695733207" sldId="300"/>
            <ac:spMk id="4" creationId="{16DAF56E-3A88-BDDB-FE78-4741EFE52810}"/>
          </ac:spMkLst>
        </pc:spChg>
      </pc:sldChg>
    </pc:docChg>
  </pc:docChgLst>
</pc:chgInfo>
</file>

<file path=ppt/comments/modernComment_101_2124CE85.xml><?xml version="1.0" encoding="utf-8"?>
<p188:cmLst xmlns:a="http://schemas.openxmlformats.org/drawingml/2006/main" xmlns:r="http://schemas.openxmlformats.org/officeDocument/2006/relationships" xmlns:p188="http://schemas.microsoft.com/office/powerpoint/2018/8/main">
  <p188:cm id="{898DCB1A-A4E6-4CEE-A508-8ED3C13D60AF}" authorId="{7826F3B5-A992-32AE-2E21-18E20455AE50}" created="2025-08-19T15:33:00.151">
    <pc:sldMkLst xmlns:pc="http://schemas.microsoft.com/office/powerpoint/2013/main/command">
      <pc:docMk/>
      <pc:sldMk cId="556060293" sldId="257"/>
    </pc:sldMkLst>
    <p188:txBody>
      <a:bodyPr/>
      <a:lstStyle/>
      <a:p>
        <a:r>
          <a:rPr lang="en-US"/>
          <a:t>Increase label font.
Delete all labels except:
“Site Boundary”
“Office Building”
Change Office Building label to same format as the Site Boundary label</a:t>
        </a:r>
      </a:p>
    </p188:txBody>
  </p188:cm>
</p188:cmLst>
</file>

<file path=ppt/comments/modernComment_112_522C6C56.xml><?xml version="1.0" encoding="utf-8"?>
<p188:cmLst xmlns:a="http://schemas.openxmlformats.org/drawingml/2006/main" xmlns:r="http://schemas.openxmlformats.org/officeDocument/2006/relationships" xmlns:p188="http://schemas.microsoft.com/office/powerpoint/2018/8/main">
  <p188:cm id="{A4A3D4A8-D172-4240-9690-94C690E96983}" authorId="{7826F3B5-A992-32AE-2E21-18E20455AE50}" created="2025-08-19T14:59:05.165">
    <ac:deMkLst xmlns:ac="http://schemas.microsoft.com/office/drawing/2013/main/command">
      <pc:docMk xmlns:pc="http://schemas.microsoft.com/office/powerpoint/2013/main/command"/>
      <pc:sldMk xmlns:pc="http://schemas.microsoft.com/office/powerpoint/2013/main/command" cId="1378643030" sldId="274"/>
      <ac:picMk id="8" creationId="{A839EBA7-805B-04CF-9531-69944A0CF650}"/>
    </ac:deMkLst>
    <p188:txBody>
      <a:bodyPr/>
      <a:lstStyle/>
      <a:p>
        <a:r>
          <a:rPr lang="en-US"/>
          <a:t>The label font is too small.
Just have one label:  “Site Boundary”
Then add a label: “Sample Locations” </a:t>
        </a:r>
      </a:p>
    </p188:txBody>
  </p188:cm>
</p188:cmLst>
</file>

<file path=ppt/comments/modernComment_113_169E6BD.xml><?xml version="1.0" encoding="utf-8"?>
<p188:cmLst xmlns:a="http://schemas.openxmlformats.org/drawingml/2006/main" xmlns:r="http://schemas.openxmlformats.org/officeDocument/2006/relationships" xmlns:p188="http://schemas.microsoft.com/office/powerpoint/2018/8/main">
  <p188:cm id="{1C8DDA25-B431-4421-A401-CF5C81D2F254}" authorId="{7826F3B5-A992-32AE-2E21-18E20455AE50}" created="2025-08-19T15:00:04.924">
    <ac:txMkLst xmlns:ac="http://schemas.microsoft.com/office/drawing/2013/main/command">
      <pc:docMk xmlns:pc="http://schemas.microsoft.com/office/powerpoint/2013/main/command"/>
      <pc:sldMk xmlns:pc="http://schemas.microsoft.com/office/powerpoint/2013/main/command" cId="23717565" sldId="275"/>
      <ac:spMk id="5" creationId="{3CF9AFF6-C9FE-C8BA-30DC-F2BE505F9512}"/>
      <ac:txMk cp="0" len="25">
        <ac:context len="27" hash="3188995787"/>
      </ac:txMk>
    </ac:txMkLst>
    <p188:pos x="4872813" y="350778"/>
    <p188:txBody>
      <a:bodyPr/>
      <a:lstStyle/>
      <a:p>
        <a:r>
          <a:rPr lang="en-US"/>
          <a:t>Change labels as on previous slide.
Enlarge the label” “S-9)</a:t>
        </a:r>
      </a:p>
    </p188:txBody>
  </p188:cm>
</p188:cmLst>
</file>

<file path=ppt/comments/modernComment_120_3FD132DE.xml><?xml version="1.0" encoding="utf-8"?>
<p188:cmLst xmlns:a="http://schemas.openxmlformats.org/drawingml/2006/main" xmlns:r="http://schemas.openxmlformats.org/officeDocument/2006/relationships" xmlns:p188="http://schemas.microsoft.com/office/powerpoint/2018/8/main">
  <p188:cm id="{BDE621A2-25A0-44AC-BBEF-996989D7BE66}" authorId="{7826F3B5-A992-32AE-2E21-18E20455AE50}" created="2025-08-19T14:38:05.152">
    <ac:txMkLst xmlns:ac="http://schemas.microsoft.com/office/drawing/2013/main/command">
      <pc:docMk xmlns:pc="http://schemas.microsoft.com/office/powerpoint/2013/main/command"/>
      <pc:sldMk xmlns:pc="http://schemas.microsoft.com/office/powerpoint/2013/main/command" cId="1070674654" sldId="288"/>
      <ac:spMk id="5" creationId="{1C554B49-406D-E0A0-9725-540FEB9C1C5B}"/>
      <ac:txMk cp="0" len="25">
        <ac:context len="26" hash="2699646718"/>
      </ac:txMk>
    </ac:txMkLst>
    <p188:pos x="4839038" y="348962"/>
    <p188:txBody>
      <a:bodyPr/>
      <a:lstStyle/>
      <a:p>
        <a:r>
          <a:rPr lang="en-US"/>
          <a:t>Change labels, see previous slide</a:t>
        </a:r>
      </a:p>
    </p188:txBody>
  </p188:cm>
</p188:cmLst>
</file>

<file path=ppt/comments/modernComment_126_8367D3A4.xml><?xml version="1.0" encoding="utf-8"?>
<p188:cmLst xmlns:a="http://schemas.openxmlformats.org/drawingml/2006/main" xmlns:r="http://schemas.openxmlformats.org/officeDocument/2006/relationships" xmlns:p188="http://schemas.microsoft.com/office/powerpoint/2018/8/main">
  <p188:cm id="{E4C960F0-FE70-4A7E-87D6-60F0FCE54D93}" authorId="{7826F3B5-A992-32AE-2E21-18E20455AE50}" created="2025-08-19T15:47:28.159">
    <ac:txMkLst xmlns:ac="http://schemas.microsoft.com/office/drawing/2013/main/command">
      <pc:docMk xmlns:pc="http://schemas.microsoft.com/office/powerpoint/2013/main/command"/>
      <pc:sldMk xmlns:pc="http://schemas.microsoft.com/office/powerpoint/2013/main/command" cId="2204619684" sldId="294"/>
      <ac:spMk id="4" creationId="{3AE6B36B-AB11-2BF6-78BC-2A2985598DDB}"/>
      <ac:txMk cp="65" len="31">
        <ac:context len="320" hash="2118796682"/>
      </ac:txMk>
    </ac:txMkLst>
    <p188:pos x="4867027" y="1017442"/>
    <p188:txBody>
      <a:bodyPr/>
      <a:lstStyle/>
      <a:p>
        <a:r>
          <a:rPr lang="en-US"/>
          <a:t>How often was that observed? Was it common or rare? Was there exceedance for extended periods of time?</a:t>
        </a:r>
      </a:p>
    </p188:txBody>
  </p188:cm>
</p188:cmLst>
</file>

<file path=ppt/comments/modernComment_12B_C25A7A01.xml><?xml version="1.0" encoding="utf-8"?>
<p188:cmLst xmlns:a="http://schemas.openxmlformats.org/drawingml/2006/main" xmlns:r="http://schemas.openxmlformats.org/officeDocument/2006/relationships" xmlns:p188="http://schemas.microsoft.com/office/powerpoint/2018/8/main">
  <p188:cm id="{59552903-51D0-4158-9B02-40275F924057}" authorId="{7826F3B5-A992-32AE-2E21-18E20455AE50}" created="2025-08-19T15:48:36.621">
    <ac:txMkLst xmlns:ac="http://schemas.microsoft.com/office/drawing/2013/main/command">
      <pc:docMk xmlns:pc="http://schemas.microsoft.com/office/powerpoint/2013/main/command"/>
      <pc:sldMk xmlns:pc="http://schemas.microsoft.com/office/powerpoint/2013/main/command" cId="3260709377" sldId="299"/>
      <ac:spMk id="5" creationId="{C75DEC09-2AAB-D452-C336-655C38D1F9B6}"/>
      <ac:txMk cp="0" len="25">
        <ac:context len="27" hash="3188995787"/>
      </ac:txMk>
    </ac:txMkLst>
    <p188:pos x="4872813" y="350778"/>
    <p188:txBody>
      <a:bodyPr/>
      <a:lstStyle/>
      <a:p>
        <a:r>
          <a:rPr lang="en-US"/>
          <a:t>Please, increase DU3 label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566B3-F7D3-40A8-A3EF-862242CE9DF0}"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18B1-6EF3-4897-9012-1C5D1875B139}" type="slidenum">
              <a:rPr lang="en-US" smtClean="0"/>
              <a:t>‹#›</a:t>
            </a:fld>
            <a:endParaRPr lang="en-US"/>
          </a:p>
        </p:txBody>
      </p:sp>
    </p:spTree>
    <p:extLst>
      <p:ext uri="{BB962C8B-B14F-4D97-AF65-F5344CB8AC3E}">
        <p14:creationId xmlns:p14="http://schemas.microsoft.com/office/powerpoint/2010/main" val="284340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18B1-6EF3-4897-9012-1C5D1875B139}" type="slidenum">
              <a:rPr lang="en-US" smtClean="0"/>
              <a:t>1</a:t>
            </a:fld>
            <a:endParaRPr lang="en-US"/>
          </a:p>
        </p:txBody>
      </p:sp>
    </p:spTree>
    <p:extLst>
      <p:ext uri="{BB962C8B-B14F-4D97-AF65-F5344CB8AC3E}">
        <p14:creationId xmlns:p14="http://schemas.microsoft.com/office/powerpoint/2010/main" val="176308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1378-DB92-EDD0-7DC0-31A08240C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9550C-F647-2A42-8A54-88FF342AC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923BB-DC0F-7DD6-2594-06BB444805DE}"/>
              </a:ext>
            </a:extLst>
          </p:cNvPr>
          <p:cNvSpPr>
            <a:spLocks noGrp="1"/>
          </p:cNvSpPr>
          <p:nvPr>
            <p:ph type="body" idx="1"/>
          </p:nvPr>
        </p:nvSpPr>
        <p:spPr/>
        <p:txBody>
          <a:bodyPr/>
          <a:lstStyle/>
          <a:p>
            <a:r>
              <a:rPr lang="en-US" dirty="0"/>
              <a:t>Bold – new assessments conducted since the last public meeting </a:t>
            </a:r>
          </a:p>
        </p:txBody>
      </p:sp>
      <p:sp>
        <p:nvSpPr>
          <p:cNvPr id="4" name="Slide Number Placeholder 3">
            <a:extLst>
              <a:ext uri="{FF2B5EF4-FFF2-40B4-BE49-F238E27FC236}">
                <a16:creationId xmlns:a16="http://schemas.microsoft.com/office/drawing/2014/main" id="{D685CFB7-E434-2E12-38D4-63AF844E4C2B}"/>
              </a:ext>
            </a:extLst>
          </p:cNvPr>
          <p:cNvSpPr>
            <a:spLocks noGrp="1"/>
          </p:cNvSpPr>
          <p:nvPr>
            <p:ph type="sldNum" sz="quarter" idx="5"/>
          </p:nvPr>
        </p:nvSpPr>
        <p:spPr/>
        <p:txBody>
          <a:bodyPr/>
          <a:lstStyle/>
          <a:p>
            <a:fld id="{73CB18B1-6EF3-4897-9012-1C5D1875B139}" type="slidenum">
              <a:rPr lang="en-US" smtClean="0"/>
              <a:t>5</a:t>
            </a:fld>
            <a:endParaRPr lang="en-US"/>
          </a:p>
        </p:txBody>
      </p:sp>
    </p:spTree>
    <p:extLst>
      <p:ext uri="{BB962C8B-B14F-4D97-AF65-F5344CB8AC3E}">
        <p14:creationId xmlns:p14="http://schemas.microsoft.com/office/powerpoint/2010/main" val="181422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Several citizens expressed concern that past industrial activities at Flint Oil and other adjoining sites may have contributed to releases of contaminants in stormwater and fugitive dust to adjoining properties, and specifically requested that the alleyway be sampled. </a:t>
            </a:r>
          </a:p>
          <a:p>
            <a:r>
              <a:rPr lang="en-US" dirty="0"/>
              <a:t>Methods: 4 inch concrete cores, hand augers and trowels were used to collected the samples </a:t>
            </a:r>
          </a:p>
        </p:txBody>
      </p:sp>
      <p:sp>
        <p:nvSpPr>
          <p:cNvPr id="4" name="Slide Number Placeholder 3"/>
          <p:cNvSpPr>
            <a:spLocks noGrp="1"/>
          </p:cNvSpPr>
          <p:nvPr>
            <p:ph type="sldNum" sz="quarter" idx="5"/>
          </p:nvPr>
        </p:nvSpPr>
        <p:spPr/>
        <p:txBody>
          <a:bodyPr/>
          <a:lstStyle/>
          <a:p>
            <a:fld id="{73CB18B1-6EF3-4897-9012-1C5D1875B139}" type="slidenum">
              <a:rPr lang="en-US" smtClean="0"/>
              <a:t>6</a:t>
            </a:fld>
            <a:endParaRPr lang="en-US"/>
          </a:p>
        </p:txBody>
      </p:sp>
    </p:spTree>
    <p:extLst>
      <p:ext uri="{BB962C8B-B14F-4D97-AF65-F5344CB8AC3E}">
        <p14:creationId xmlns:p14="http://schemas.microsoft.com/office/powerpoint/2010/main" val="167274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600" dirty="0"/>
              <a:t>S-9 = 41.8 mg/kg </a:t>
            </a:r>
          </a:p>
          <a:p>
            <a:pPr lvl="2"/>
            <a:r>
              <a:rPr lang="en-US" sz="1600" dirty="0"/>
              <a:t>Residential and non-residential SRLs =10 mg/kg</a:t>
            </a:r>
          </a:p>
          <a:p>
            <a:pPr lvl="2"/>
            <a:r>
              <a:rPr lang="en-US" sz="1600" dirty="0"/>
              <a:t>GLP = 290 mg/kg</a:t>
            </a:r>
          </a:p>
          <a:p>
            <a:pPr lvl="2"/>
            <a:r>
              <a:rPr lang="en-US" sz="1600" dirty="0"/>
              <a:t>Mean (AS concentrations) = 7.35, UCL = 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According to ADEQ, soils with arsenic levels above the SRL that are not transported offsite do not require that a property owner comply with the SRLs and the SRLs would be advisory. Therefore, if soils generated during ground disturbing activities require export  offsite for disposal, additional waste characterization/waste profile sampling and analysis of the material may be required for landfill acceptance. </a:t>
            </a:r>
          </a:p>
          <a:p>
            <a:r>
              <a:rPr lang="en-US" dirty="0"/>
              <a:t>Based on the current use of the land as a paved alleyway, no further investigation of the </a:t>
            </a:r>
          </a:p>
          <a:p>
            <a:r>
              <a:rPr lang="en-US" dirty="0"/>
              <a:t>site is recommended at this time. If subsurface features or impacted soils are encountered </a:t>
            </a:r>
          </a:p>
          <a:p>
            <a:r>
              <a:rPr lang="en-US" dirty="0"/>
              <a:t>during construction or excavation, the soils may require management and/or proper off-site </a:t>
            </a:r>
          </a:p>
          <a:p>
            <a:r>
              <a:rPr lang="en-US" dirty="0"/>
              <a:t>disposal. Terracon should be contacted for guidance, to assess the situation and recommend </a:t>
            </a:r>
          </a:p>
          <a:p>
            <a:r>
              <a:rPr lang="en-US" dirty="0"/>
              <a:t>additional action if appropriate.  </a:t>
            </a:r>
          </a:p>
          <a:p>
            <a:r>
              <a:rPr lang="en-US" dirty="0"/>
              <a:t>Workers performing ground disturbing activities within areas of the elevated arsenic </a:t>
            </a:r>
          </a:p>
          <a:p>
            <a:r>
              <a:rPr lang="en-US" dirty="0"/>
              <a:t>concentrations should be notified of the presence of metals in shallow subsurface soils and </a:t>
            </a:r>
          </a:p>
          <a:p>
            <a:r>
              <a:rPr lang="en-US" dirty="0"/>
              <a:t>compliance with OSHA regulations should be followed for worker protection purposes. The </a:t>
            </a:r>
          </a:p>
          <a:p>
            <a:r>
              <a:rPr lang="en-US" dirty="0"/>
              <a:t>client may consider having a Soil Management Plan (SMP) prepared to provide guidance on </a:t>
            </a:r>
          </a:p>
          <a:p>
            <a:r>
              <a:rPr lang="en-US" dirty="0"/>
              <a:t>the proper handling and disposal of soils that may contain metals. </a:t>
            </a:r>
          </a:p>
        </p:txBody>
      </p:sp>
      <p:sp>
        <p:nvSpPr>
          <p:cNvPr id="4" name="Slide Number Placeholder 3"/>
          <p:cNvSpPr>
            <a:spLocks noGrp="1"/>
          </p:cNvSpPr>
          <p:nvPr>
            <p:ph type="sldNum" sz="quarter" idx="5"/>
          </p:nvPr>
        </p:nvSpPr>
        <p:spPr/>
        <p:txBody>
          <a:bodyPr/>
          <a:lstStyle/>
          <a:p>
            <a:fld id="{73CB18B1-6EF3-4897-9012-1C5D1875B139}" type="slidenum">
              <a:rPr lang="en-US" smtClean="0"/>
              <a:t>7</a:t>
            </a:fld>
            <a:endParaRPr lang="en-US"/>
          </a:p>
        </p:txBody>
      </p:sp>
    </p:spTree>
    <p:extLst>
      <p:ext uri="{BB962C8B-B14F-4D97-AF65-F5344CB8AC3E}">
        <p14:creationId xmlns:p14="http://schemas.microsoft.com/office/powerpoint/2010/main" val="25516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A4FE5-BEA5-44A6-EB3B-1A2CDFF85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D4DB1-CAAD-64B7-EFC5-D2FB81E27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A99E6-691B-35DB-6D70-F8040473E1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plan comment) </a:t>
            </a:r>
            <a:r>
              <a:rPr lang="en-US" dirty="0">
                <a:solidFill>
                  <a:srgbClr val="000000"/>
                </a:solidFill>
              </a:rPr>
              <a:t>inquired if groundwater would be tested.   </a:t>
            </a:r>
          </a:p>
          <a:p>
            <a:r>
              <a:rPr lang="en-US" dirty="0"/>
              <a:t> Based on the soil analytical data, there were no exceedances of soil-to-groundwater soil cleanup standards that would suggest there is path for migration of contaminants from the soil to groundwater. As a result, the City has elected not to further investigate groundwater under the VRP. </a:t>
            </a:r>
          </a:p>
        </p:txBody>
      </p:sp>
      <p:sp>
        <p:nvSpPr>
          <p:cNvPr id="4" name="Slide Number Placeholder 3">
            <a:extLst>
              <a:ext uri="{FF2B5EF4-FFF2-40B4-BE49-F238E27FC236}">
                <a16:creationId xmlns:a16="http://schemas.microsoft.com/office/drawing/2014/main" id="{6FA45342-578E-C91A-E45D-2913F88F59A5}"/>
              </a:ext>
            </a:extLst>
          </p:cNvPr>
          <p:cNvSpPr>
            <a:spLocks noGrp="1"/>
          </p:cNvSpPr>
          <p:nvPr>
            <p:ph type="sldNum" sz="quarter" idx="5"/>
          </p:nvPr>
        </p:nvSpPr>
        <p:spPr/>
        <p:txBody>
          <a:bodyPr/>
          <a:lstStyle/>
          <a:p>
            <a:fld id="{73CB18B1-6EF3-4897-9012-1C5D1875B139}" type="slidenum">
              <a:rPr lang="en-US" smtClean="0"/>
              <a:t>8</a:t>
            </a:fld>
            <a:endParaRPr lang="en-US"/>
          </a:p>
        </p:txBody>
      </p:sp>
    </p:spTree>
    <p:extLst>
      <p:ext uri="{BB962C8B-B14F-4D97-AF65-F5344CB8AC3E}">
        <p14:creationId xmlns:p14="http://schemas.microsoft.com/office/powerpoint/2010/main" val="125783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18B1-6EF3-4897-9012-1C5D1875B139}" type="slidenum">
              <a:rPr lang="en-US" smtClean="0"/>
              <a:t>11</a:t>
            </a:fld>
            <a:endParaRPr lang="en-US"/>
          </a:p>
        </p:txBody>
      </p:sp>
    </p:spTree>
    <p:extLst>
      <p:ext uri="{BB962C8B-B14F-4D97-AF65-F5344CB8AC3E}">
        <p14:creationId xmlns:p14="http://schemas.microsoft.com/office/powerpoint/2010/main" val="197554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Medium" panose="020F0502020204030203" pitchFamily="34" charset="0"/>
                <a:ea typeface="Lato Medium" panose="020F0502020204030203" pitchFamily="34" charset="0"/>
                <a:cs typeface="Lato Medium" panose="020F0502020204030203" pitchFamily="34" charset="0"/>
              </a:rPr>
              <a:t>Site was divided into three types of sample areas</a:t>
            </a:r>
          </a:p>
          <a:p>
            <a:endParaRPr lang="en-US" dirty="0"/>
          </a:p>
        </p:txBody>
      </p:sp>
      <p:sp>
        <p:nvSpPr>
          <p:cNvPr id="4" name="Slide Number Placeholder 3"/>
          <p:cNvSpPr>
            <a:spLocks noGrp="1"/>
          </p:cNvSpPr>
          <p:nvPr>
            <p:ph type="sldNum" sz="quarter" idx="5"/>
          </p:nvPr>
        </p:nvSpPr>
        <p:spPr/>
        <p:txBody>
          <a:bodyPr/>
          <a:lstStyle/>
          <a:p>
            <a:fld id="{73CB18B1-6EF3-4897-9012-1C5D1875B139}" type="slidenum">
              <a:rPr lang="en-US" smtClean="0"/>
              <a:t>12</a:t>
            </a:fld>
            <a:endParaRPr lang="en-US"/>
          </a:p>
        </p:txBody>
      </p:sp>
    </p:spTree>
    <p:extLst>
      <p:ext uri="{BB962C8B-B14F-4D97-AF65-F5344CB8AC3E}">
        <p14:creationId xmlns:p14="http://schemas.microsoft.com/office/powerpoint/2010/main" val="206072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A0EA5-086F-C2BC-322D-C6A7C30A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47159-F7D9-8454-ECF7-ADF6C939C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79C93-B46A-592F-602D-DEDF5D18B615}"/>
              </a:ext>
            </a:extLst>
          </p:cNvPr>
          <p:cNvSpPr>
            <a:spLocks noGrp="1"/>
          </p:cNvSpPr>
          <p:nvPr>
            <p:ph type="body" idx="1"/>
          </p:nvPr>
        </p:nvSpPr>
        <p:spPr/>
        <p:txBody>
          <a:bodyPr/>
          <a:lstStyle/>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Arsenic exceeded screening levels and standards in DU2 </a:t>
            </a:r>
          </a:p>
          <a:p>
            <a:pPr lvl="2"/>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In the near surface level (0-8 inches below ground surface) </a:t>
            </a:r>
          </a:p>
          <a:p>
            <a:pPr lvl="2"/>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But within naturally occurring levels </a:t>
            </a:r>
          </a:p>
          <a:p>
            <a:pPr lvl="2"/>
            <a:endPar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4" name="Slide Number Placeholder 3">
            <a:extLst>
              <a:ext uri="{FF2B5EF4-FFF2-40B4-BE49-F238E27FC236}">
                <a16:creationId xmlns:a16="http://schemas.microsoft.com/office/drawing/2014/main" id="{B3E13045-B460-A353-4E05-5726C8F6AFF9}"/>
              </a:ext>
            </a:extLst>
          </p:cNvPr>
          <p:cNvSpPr>
            <a:spLocks noGrp="1"/>
          </p:cNvSpPr>
          <p:nvPr>
            <p:ph type="sldNum" sz="quarter" idx="5"/>
          </p:nvPr>
        </p:nvSpPr>
        <p:spPr/>
        <p:txBody>
          <a:bodyPr/>
          <a:lstStyle/>
          <a:p>
            <a:fld id="{73CB18B1-6EF3-4897-9012-1C5D1875B139}" type="slidenum">
              <a:rPr lang="en-US" smtClean="0"/>
              <a:t>13</a:t>
            </a:fld>
            <a:endParaRPr lang="en-US"/>
          </a:p>
        </p:txBody>
      </p:sp>
    </p:spTree>
    <p:extLst>
      <p:ext uri="{BB962C8B-B14F-4D97-AF65-F5344CB8AC3E}">
        <p14:creationId xmlns:p14="http://schemas.microsoft.com/office/powerpoint/2010/main" val="369209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70C4-F97F-7230-EAD6-E61343B6A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B47C4-6DCD-8F6D-AB5A-426A58381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B22D7-987F-7A04-CFED-1A0E72AAE2C2}"/>
              </a:ext>
            </a:extLst>
          </p:cNvPr>
          <p:cNvSpPr>
            <a:spLocks noGrp="1"/>
          </p:cNvSpPr>
          <p:nvPr>
            <p:ph type="body" idx="1"/>
          </p:nvPr>
        </p:nvSpPr>
        <p:spPr/>
        <p:txBody>
          <a:bodyPr/>
          <a:lstStyle/>
          <a:p>
            <a:pPr lvl="2"/>
            <a:endPar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4" name="Slide Number Placeholder 3">
            <a:extLst>
              <a:ext uri="{FF2B5EF4-FFF2-40B4-BE49-F238E27FC236}">
                <a16:creationId xmlns:a16="http://schemas.microsoft.com/office/drawing/2014/main" id="{613D548D-E0D4-69A3-9F3D-9D29BA1FF040}"/>
              </a:ext>
            </a:extLst>
          </p:cNvPr>
          <p:cNvSpPr>
            <a:spLocks noGrp="1"/>
          </p:cNvSpPr>
          <p:nvPr>
            <p:ph type="sldNum" sz="quarter" idx="5"/>
          </p:nvPr>
        </p:nvSpPr>
        <p:spPr/>
        <p:txBody>
          <a:bodyPr/>
          <a:lstStyle/>
          <a:p>
            <a:fld id="{73CB18B1-6EF3-4897-9012-1C5D1875B139}" type="slidenum">
              <a:rPr lang="en-US" smtClean="0"/>
              <a:t>14</a:t>
            </a:fld>
            <a:endParaRPr lang="en-US"/>
          </a:p>
        </p:txBody>
      </p:sp>
    </p:spTree>
    <p:extLst>
      <p:ext uri="{BB962C8B-B14F-4D97-AF65-F5344CB8AC3E}">
        <p14:creationId xmlns:p14="http://schemas.microsoft.com/office/powerpoint/2010/main" val="4157111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3EC83-0752-3241-B8A7-DC6C80654840}"/>
              </a:ext>
            </a:extLst>
          </p:cNvPr>
          <p:cNvSpPr/>
          <p:nvPr userDrawn="1"/>
        </p:nvSpPr>
        <p:spPr>
          <a:xfrm>
            <a:off x="0" y="1997765"/>
            <a:ext cx="12191999" cy="4860235"/>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5" name="Text Placeholder 10">
            <a:extLst>
              <a:ext uri="{FF2B5EF4-FFF2-40B4-BE49-F238E27FC236}">
                <a16:creationId xmlns:a16="http://schemas.microsoft.com/office/drawing/2014/main" id="{71B1A525-CDCF-3343-9336-7F5319430FA9}"/>
              </a:ext>
            </a:extLst>
          </p:cNvPr>
          <p:cNvSpPr>
            <a:spLocks noGrp="1"/>
          </p:cNvSpPr>
          <p:nvPr>
            <p:ph type="body" sz="quarter" idx="13" hasCustomPrompt="1"/>
          </p:nvPr>
        </p:nvSpPr>
        <p:spPr>
          <a:xfrm>
            <a:off x="931944" y="2782612"/>
            <a:ext cx="8053030" cy="715962"/>
          </a:xfrm>
          <a:prstGeom prst="rect">
            <a:avLst/>
          </a:prstGeom>
        </p:spPr>
        <p:txBody>
          <a:bodyPr/>
          <a:lstStyle>
            <a:lvl1pPr marL="0" indent="0" algn="l">
              <a:buNone/>
              <a:defRPr sz="60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Option 1 Title Page</a:t>
            </a:r>
          </a:p>
        </p:txBody>
      </p:sp>
      <p:sp>
        <p:nvSpPr>
          <p:cNvPr id="15" name="Text Placeholder 10">
            <a:extLst>
              <a:ext uri="{FF2B5EF4-FFF2-40B4-BE49-F238E27FC236}">
                <a16:creationId xmlns:a16="http://schemas.microsoft.com/office/drawing/2014/main" id="{AAE618D0-8B3B-C445-BDDD-51AE29DB21E9}"/>
              </a:ext>
            </a:extLst>
          </p:cNvPr>
          <p:cNvSpPr>
            <a:spLocks noGrp="1"/>
          </p:cNvSpPr>
          <p:nvPr>
            <p:ph type="body" sz="quarter" idx="14" hasCustomPrompt="1"/>
          </p:nvPr>
        </p:nvSpPr>
        <p:spPr>
          <a:xfrm>
            <a:off x="931944" y="4025004"/>
            <a:ext cx="8053030" cy="368092"/>
          </a:xfrm>
          <a:prstGeom prst="rect">
            <a:avLst/>
          </a:prstGeom>
        </p:spPr>
        <p:txBody>
          <a:bodyPr/>
          <a:lstStyle>
            <a:lvl1pPr marL="0" indent="0" algn="l">
              <a:buNone/>
              <a:defRPr sz="2800" b="0" i="0">
                <a:solidFill>
                  <a:schemeClr val="bg1"/>
                </a:solidFill>
                <a:latin typeface="Lato Medium" panose="020F0502020204030203" pitchFamily="34" charset="77"/>
              </a:defRPr>
            </a:lvl1pPr>
          </a:lstStyle>
          <a:p>
            <a:pPr lvl="0"/>
            <a:r>
              <a:rPr lang="en-US" dirty="0"/>
              <a:t>Option 1 Subhead</a:t>
            </a:r>
          </a:p>
        </p:txBody>
      </p:sp>
      <p:pic>
        <p:nvPicPr>
          <p:cNvPr id="3" name="Picture 2" descr="A picture containing text, clipart&#10;&#10;Description automatically generated">
            <a:extLst>
              <a:ext uri="{FF2B5EF4-FFF2-40B4-BE49-F238E27FC236}">
                <a16:creationId xmlns:a16="http://schemas.microsoft.com/office/drawing/2014/main" id="{914080AE-F860-4949-8C1C-A6D005E01D4E}"/>
              </a:ext>
            </a:extLst>
          </p:cNvPr>
          <p:cNvPicPr>
            <a:picLocks noChangeAspect="1"/>
          </p:cNvPicPr>
          <p:nvPr userDrawn="1"/>
        </p:nvPicPr>
        <p:blipFill>
          <a:blip r:embed="rId2"/>
          <a:stretch>
            <a:fillRect/>
          </a:stretch>
        </p:blipFill>
        <p:spPr>
          <a:xfrm>
            <a:off x="541621" y="588709"/>
            <a:ext cx="3638835" cy="882626"/>
          </a:xfrm>
          <a:prstGeom prst="rect">
            <a:avLst/>
          </a:prstGeom>
        </p:spPr>
      </p:pic>
      <p:sp>
        <p:nvSpPr>
          <p:cNvPr id="12" name="Text Placeholder 11">
            <a:extLst>
              <a:ext uri="{FF2B5EF4-FFF2-40B4-BE49-F238E27FC236}">
                <a16:creationId xmlns:a16="http://schemas.microsoft.com/office/drawing/2014/main" id="{8B1DEC89-921E-CC4B-8909-5573D86D2738}"/>
              </a:ext>
            </a:extLst>
          </p:cNvPr>
          <p:cNvSpPr>
            <a:spLocks noGrp="1"/>
          </p:cNvSpPr>
          <p:nvPr>
            <p:ph type="body" sz="quarter" idx="16" hasCustomPrompt="1"/>
          </p:nvPr>
        </p:nvSpPr>
        <p:spPr>
          <a:xfrm>
            <a:off x="7763457" y="566272"/>
            <a:ext cx="3886922" cy="381566"/>
          </a:xfrm>
          <a:prstGeom prst="rect">
            <a:avLst/>
          </a:prstGeom>
        </p:spPr>
        <p:txBody>
          <a:bodyPr/>
          <a:lstStyle>
            <a:lvl1pPr marL="0" indent="0" algn="r">
              <a:lnSpc>
                <a:spcPct val="150000"/>
              </a:lnSpc>
              <a:buNone/>
              <a:defRPr sz="1800" b="1" i="0" spc="300">
                <a:solidFill>
                  <a:srgbClr val="C24200"/>
                </a:solidFill>
                <a:latin typeface="Lato" panose="020F0502020204030203" pitchFamily="34" charset="77"/>
              </a:defRPr>
            </a:lvl1pPr>
          </a:lstStyle>
          <a:p>
            <a:pPr lvl="0"/>
            <a:r>
              <a:rPr lang="en-US" sz="1800" b="1" i="0" dirty="0">
                <a:latin typeface="Lato" panose="020F0502020204030203" pitchFamily="34" charset="77"/>
              </a:rPr>
              <a:t>MARCH 2022</a:t>
            </a:r>
            <a:endParaRPr lang="en-US" dirty="0"/>
          </a:p>
        </p:txBody>
      </p:sp>
      <p:sp>
        <p:nvSpPr>
          <p:cNvPr id="14" name="Text Placeholder 11">
            <a:extLst>
              <a:ext uri="{FF2B5EF4-FFF2-40B4-BE49-F238E27FC236}">
                <a16:creationId xmlns:a16="http://schemas.microsoft.com/office/drawing/2014/main" id="{80FF91F1-379F-AD45-A4B6-019B1CA73BCF}"/>
              </a:ext>
            </a:extLst>
          </p:cNvPr>
          <p:cNvSpPr>
            <a:spLocks noGrp="1"/>
          </p:cNvSpPr>
          <p:nvPr>
            <p:ph type="body" sz="quarter" idx="17" hasCustomPrompt="1"/>
          </p:nvPr>
        </p:nvSpPr>
        <p:spPr>
          <a:xfrm>
            <a:off x="7763457" y="1030022"/>
            <a:ext cx="3886922" cy="381566"/>
          </a:xfrm>
          <a:prstGeom prst="rect">
            <a:avLst/>
          </a:prstGeom>
        </p:spPr>
        <p:txBody>
          <a:bodyPr/>
          <a:lstStyle>
            <a:lvl1pPr marL="0" indent="0" algn="r">
              <a:lnSpc>
                <a:spcPct val="150000"/>
              </a:lnSpc>
              <a:buNone/>
              <a:defRPr sz="1800" b="1" i="0" spc="300">
                <a:solidFill>
                  <a:srgbClr val="002669"/>
                </a:solidFill>
                <a:latin typeface="Lato" panose="020F0502020204030203" pitchFamily="34" charset="77"/>
              </a:defRPr>
            </a:lvl1pPr>
          </a:lstStyle>
          <a:p>
            <a:pPr lvl="0"/>
            <a:r>
              <a:rPr lang="en-US" sz="1800" b="1" i="0" dirty="0">
                <a:latin typeface="Lato" panose="020F0502020204030203" pitchFamily="34" charset="77"/>
              </a:rPr>
              <a:t>DOWNTOWN TUCSON, AZ</a:t>
            </a:r>
            <a:endParaRPr lang="en-US" dirty="0"/>
          </a:p>
        </p:txBody>
      </p:sp>
    </p:spTree>
    <p:extLst>
      <p:ext uri="{BB962C8B-B14F-4D97-AF65-F5344CB8AC3E}">
        <p14:creationId xmlns:p14="http://schemas.microsoft.com/office/powerpoint/2010/main" val="123435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1AB8F9-8E2A-1344-BC17-3538B913B595}"/>
              </a:ext>
            </a:extLst>
          </p:cNvPr>
          <p:cNvSpPr/>
          <p:nvPr userDrawn="1"/>
        </p:nvSpPr>
        <p:spPr>
          <a:xfrm>
            <a:off x="0" y="1997765"/>
            <a:ext cx="12191999" cy="4860235"/>
          </a:xfrm>
          <a:prstGeom prst="rect">
            <a:avLst/>
          </a:prstGeom>
          <a:solidFill>
            <a:srgbClr val="E5D0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3" name="Text Placeholder 10">
            <a:extLst>
              <a:ext uri="{FF2B5EF4-FFF2-40B4-BE49-F238E27FC236}">
                <a16:creationId xmlns:a16="http://schemas.microsoft.com/office/drawing/2014/main" id="{EE1570CA-F247-184C-AB31-E0C2AC0A46F3}"/>
              </a:ext>
            </a:extLst>
          </p:cNvPr>
          <p:cNvSpPr>
            <a:spLocks noGrp="1"/>
          </p:cNvSpPr>
          <p:nvPr>
            <p:ph type="body" sz="quarter" idx="13" hasCustomPrompt="1"/>
          </p:nvPr>
        </p:nvSpPr>
        <p:spPr>
          <a:xfrm>
            <a:off x="931944" y="2782612"/>
            <a:ext cx="8053030" cy="715962"/>
          </a:xfrm>
          <a:prstGeom prst="rect">
            <a:avLst/>
          </a:prstGeom>
        </p:spPr>
        <p:txBody>
          <a:bodyPr/>
          <a:lstStyle>
            <a:lvl1pPr marL="0" indent="0" algn="l">
              <a:buNone/>
              <a:defRPr sz="6000" b="0" i="0">
                <a:solidFill>
                  <a:srgbClr val="002669"/>
                </a:solidFill>
                <a:latin typeface="Lato" panose="020F0502020204030203" pitchFamily="34" charset="77"/>
                <a:ea typeface="Lato Light" panose="020F0502020204030203" pitchFamily="34" charset="0"/>
                <a:cs typeface="Lato Light" panose="020F0502020204030203" pitchFamily="34" charset="0"/>
              </a:defRPr>
            </a:lvl1pPr>
          </a:lstStyle>
          <a:p>
            <a:pPr lvl="0"/>
            <a:r>
              <a:rPr lang="en-US" dirty="0"/>
              <a:t>Option 2 Title Page</a:t>
            </a:r>
          </a:p>
        </p:txBody>
      </p:sp>
      <p:sp>
        <p:nvSpPr>
          <p:cNvPr id="4" name="Text Placeholder 10">
            <a:extLst>
              <a:ext uri="{FF2B5EF4-FFF2-40B4-BE49-F238E27FC236}">
                <a16:creationId xmlns:a16="http://schemas.microsoft.com/office/drawing/2014/main" id="{A5863CC8-59E4-A441-A696-8E07B2F842FC}"/>
              </a:ext>
            </a:extLst>
          </p:cNvPr>
          <p:cNvSpPr>
            <a:spLocks noGrp="1"/>
          </p:cNvSpPr>
          <p:nvPr>
            <p:ph type="body" sz="quarter" idx="14" hasCustomPrompt="1"/>
          </p:nvPr>
        </p:nvSpPr>
        <p:spPr>
          <a:xfrm>
            <a:off x="931944" y="4025004"/>
            <a:ext cx="8053030" cy="368092"/>
          </a:xfrm>
          <a:prstGeom prst="rect">
            <a:avLst/>
          </a:prstGeom>
        </p:spPr>
        <p:txBody>
          <a:bodyPr/>
          <a:lstStyle>
            <a:lvl1pPr marL="0" indent="0" algn="l">
              <a:buNone/>
              <a:defRPr sz="2400" b="1" i="0" spc="300">
                <a:solidFill>
                  <a:srgbClr val="002669"/>
                </a:solidFill>
                <a:latin typeface="Lato" panose="020F0502020204030203" pitchFamily="34" charset="77"/>
              </a:defRPr>
            </a:lvl1pPr>
          </a:lstStyle>
          <a:p>
            <a:pPr lvl="0"/>
            <a:r>
              <a:rPr lang="en-US" dirty="0"/>
              <a:t>MARCH 2022</a:t>
            </a:r>
          </a:p>
        </p:txBody>
      </p:sp>
      <p:pic>
        <p:nvPicPr>
          <p:cNvPr id="5" name="Picture 4" descr="A picture containing text, clipart&#10;&#10;Description automatically generated">
            <a:extLst>
              <a:ext uri="{FF2B5EF4-FFF2-40B4-BE49-F238E27FC236}">
                <a16:creationId xmlns:a16="http://schemas.microsoft.com/office/drawing/2014/main" id="{3953325B-C8AE-0646-AB2A-971C6724BCA3}"/>
              </a:ext>
            </a:extLst>
          </p:cNvPr>
          <p:cNvPicPr>
            <a:picLocks noChangeAspect="1"/>
          </p:cNvPicPr>
          <p:nvPr userDrawn="1"/>
        </p:nvPicPr>
        <p:blipFill>
          <a:blip r:embed="rId2"/>
          <a:stretch>
            <a:fillRect/>
          </a:stretch>
        </p:blipFill>
        <p:spPr>
          <a:xfrm>
            <a:off x="541621" y="588709"/>
            <a:ext cx="3638835" cy="882626"/>
          </a:xfrm>
          <a:prstGeom prst="rect">
            <a:avLst/>
          </a:prstGeom>
        </p:spPr>
      </p:pic>
    </p:spTree>
    <p:extLst>
      <p:ext uri="{BB962C8B-B14F-4D97-AF65-F5344CB8AC3E}">
        <p14:creationId xmlns:p14="http://schemas.microsoft.com/office/powerpoint/2010/main" val="316530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descr="A picture containing text, clipart&#10;&#10;Description automatically generated">
            <a:extLst>
              <a:ext uri="{FF2B5EF4-FFF2-40B4-BE49-F238E27FC236}">
                <a16:creationId xmlns:a16="http://schemas.microsoft.com/office/drawing/2014/main" id="{003EFFC5-872E-7440-8F29-29237E561693}"/>
              </a:ext>
            </a:extLst>
          </p:cNvPr>
          <p:cNvPicPr>
            <a:picLocks noChangeAspect="1"/>
          </p:cNvPicPr>
          <p:nvPr userDrawn="1"/>
        </p:nvPicPr>
        <p:blipFill>
          <a:blip r:embed="rId2"/>
          <a:stretch>
            <a:fillRect/>
          </a:stretch>
        </p:blipFill>
        <p:spPr>
          <a:xfrm>
            <a:off x="498764" y="5717728"/>
            <a:ext cx="2027814" cy="491861"/>
          </a:xfrm>
          <a:prstGeom prst="rect">
            <a:avLst/>
          </a:prstGeom>
        </p:spPr>
      </p:pic>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dirty="0"/>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dirty="0"/>
              <a:t>Description of concepts and details goes </a:t>
            </a:r>
            <a:r>
              <a:rPr lang="en-US"/>
              <a:t>right here.</a:t>
            </a:r>
            <a:endParaRPr lang="en-US" dirty="0"/>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dirty="0"/>
              <a:t>Topic 1</a:t>
            </a:r>
          </a:p>
          <a:p>
            <a:pPr lvl="0"/>
            <a:r>
              <a:rPr lang="en-US" dirty="0"/>
              <a:t>Topic 2</a:t>
            </a:r>
          </a:p>
          <a:p>
            <a:pPr lvl="0"/>
            <a:r>
              <a:rPr lang="en-US" dirty="0"/>
              <a:t>Topic final idea</a:t>
            </a:r>
          </a:p>
        </p:txBody>
      </p:sp>
      <p:sp>
        <p:nvSpPr>
          <p:cNvPr id="10" name="Text Placeholder 11">
            <a:extLst>
              <a:ext uri="{FF2B5EF4-FFF2-40B4-BE49-F238E27FC236}">
                <a16:creationId xmlns:a16="http://schemas.microsoft.com/office/drawing/2014/main" id="{EC441E38-B8F5-6A45-AC83-F2DFD125DABC}"/>
              </a:ext>
            </a:extLst>
          </p:cNvPr>
          <p:cNvSpPr>
            <a:spLocks noGrp="1"/>
          </p:cNvSpPr>
          <p:nvPr>
            <p:ph type="body" sz="quarter" idx="17" hasCustomPrompt="1"/>
          </p:nvPr>
        </p:nvSpPr>
        <p:spPr>
          <a:xfrm>
            <a:off x="8002448" y="5845776"/>
            <a:ext cx="3886922" cy="381566"/>
          </a:xfrm>
          <a:prstGeom prst="rect">
            <a:avLst/>
          </a:prstGeom>
        </p:spPr>
        <p:txBody>
          <a:bodyPr/>
          <a:lstStyle>
            <a:lvl1pPr marL="0" indent="0" algn="r">
              <a:lnSpc>
                <a:spcPct val="150000"/>
              </a:lnSpc>
              <a:buNone/>
              <a:defRPr sz="1800" b="1" i="0" spc="300">
                <a:solidFill>
                  <a:srgbClr val="002669"/>
                </a:solidFill>
                <a:latin typeface="Lato" panose="020F0502020204030203" pitchFamily="34" charset="77"/>
              </a:defRPr>
            </a:lvl1pPr>
          </a:lstStyle>
          <a:p>
            <a:pPr lvl="0"/>
            <a:r>
              <a:rPr lang="en-US" sz="1800" b="1" i="0" dirty="0">
                <a:latin typeface="Lato" panose="020F0502020204030203" pitchFamily="34" charset="77"/>
              </a:rPr>
              <a:t>TODAY’S SEMINAR</a:t>
            </a:r>
            <a:endParaRPr lang="en-US" dirty="0"/>
          </a:p>
        </p:txBody>
      </p:sp>
    </p:spTree>
    <p:extLst>
      <p:ext uri="{BB962C8B-B14F-4D97-AF65-F5344CB8AC3E}">
        <p14:creationId xmlns:p14="http://schemas.microsoft.com/office/powerpoint/2010/main" val="190826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AA98C05F-A803-464F-9B10-BA952197E1D7}"/>
              </a:ext>
            </a:extLst>
          </p:cNvPr>
          <p:cNvSpPr>
            <a:spLocks noGrp="1"/>
          </p:cNvSpPr>
          <p:nvPr>
            <p:ph type="body" sz="quarter" idx="11" hasCustomPrompt="1"/>
          </p:nvPr>
        </p:nvSpPr>
        <p:spPr>
          <a:xfrm>
            <a:off x="6096000" y="3559617"/>
            <a:ext cx="3849687"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dirty="0"/>
              <a:t>Image</a:t>
            </a:r>
          </a:p>
        </p:txBody>
      </p:sp>
      <p:pic>
        <p:nvPicPr>
          <p:cNvPr id="9" name="Picture 8" descr="A picture containing text, clipart&#10;&#10;Description automatically generated">
            <a:extLst>
              <a:ext uri="{FF2B5EF4-FFF2-40B4-BE49-F238E27FC236}">
                <a16:creationId xmlns:a16="http://schemas.microsoft.com/office/drawing/2014/main" id="{7A77052A-0856-5C48-A3DC-DF98549E51D7}"/>
              </a:ext>
            </a:extLst>
          </p:cNvPr>
          <p:cNvPicPr>
            <a:picLocks noChangeAspect="1"/>
          </p:cNvPicPr>
          <p:nvPr userDrawn="1"/>
        </p:nvPicPr>
        <p:blipFill>
          <a:blip r:embed="rId2"/>
          <a:stretch>
            <a:fillRect/>
          </a:stretch>
        </p:blipFill>
        <p:spPr>
          <a:xfrm>
            <a:off x="9746673" y="6019064"/>
            <a:ext cx="2027814" cy="491861"/>
          </a:xfrm>
          <a:prstGeom prst="rect">
            <a:avLst/>
          </a:prstGeom>
        </p:spPr>
      </p:pic>
      <p:sp>
        <p:nvSpPr>
          <p:cNvPr id="14" name="Text Placeholder 11">
            <a:extLst>
              <a:ext uri="{FF2B5EF4-FFF2-40B4-BE49-F238E27FC236}">
                <a16:creationId xmlns:a16="http://schemas.microsoft.com/office/drawing/2014/main" id="{E840E373-45CB-C64D-BCD3-5082541C19D7}"/>
              </a:ext>
            </a:extLst>
          </p:cNvPr>
          <p:cNvSpPr>
            <a:spLocks noGrp="1"/>
          </p:cNvSpPr>
          <p:nvPr>
            <p:ph type="body" sz="quarter" idx="12" hasCustomPrompt="1"/>
          </p:nvPr>
        </p:nvSpPr>
        <p:spPr>
          <a:xfrm>
            <a:off x="6096000" y="4325082"/>
            <a:ext cx="3849687" cy="617530"/>
          </a:xfrm>
          <a:prstGeom prst="rect">
            <a:avLst/>
          </a:prstGeom>
        </p:spPr>
        <p:txBody>
          <a:bodyPr/>
          <a:lstStyle>
            <a:lvl1pPr marL="0" indent="0">
              <a:lnSpc>
                <a:spcPct val="100000"/>
              </a:lnSpc>
              <a:buNone/>
              <a:defRPr sz="1800" b="1" i="0">
                <a:solidFill>
                  <a:schemeClr val="bg2">
                    <a:lumMod val="10000"/>
                  </a:schemeClr>
                </a:solidFill>
                <a:latin typeface="Lato Semibold" panose="020F0502020204030203" pitchFamily="34" charset="77"/>
              </a:defRPr>
            </a:lvl1pPr>
          </a:lstStyle>
          <a:p>
            <a:pPr lvl="0"/>
            <a:r>
              <a:rPr lang="en-US" dirty="0"/>
              <a:t>Description of images and description of topics.</a:t>
            </a:r>
          </a:p>
        </p:txBody>
      </p:sp>
      <p:sp>
        <p:nvSpPr>
          <p:cNvPr id="6" name="Picture Placeholder 5">
            <a:extLst>
              <a:ext uri="{FF2B5EF4-FFF2-40B4-BE49-F238E27FC236}">
                <a16:creationId xmlns:a16="http://schemas.microsoft.com/office/drawing/2014/main" id="{C1EC51B4-5BEE-CD41-9A4B-9CB6F41896A4}"/>
              </a:ext>
            </a:extLst>
          </p:cNvPr>
          <p:cNvSpPr>
            <a:spLocks noGrp="1"/>
          </p:cNvSpPr>
          <p:nvPr>
            <p:ph type="pic" sz="quarter" idx="13"/>
          </p:nvPr>
        </p:nvSpPr>
        <p:spPr>
          <a:xfrm>
            <a:off x="0" y="0"/>
            <a:ext cx="5726113" cy="6858000"/>
          </a:xfrm>
          <a:prstGeom prst="rect">
            <a:avLst/>
          </a:prstGeom>
        </p:spPr>
        <p:txBody>
          <a:bodyPr/>
          <a:lstStyle>
            <a:lvl1pPr marL="0" indent="0" algn="ctr">
              <a:buNone/>
              <a:defRPr sz="2000" b="0" i="1">
                <a:solidFill>
                  <a:srgbClr val="002669"/>
                </a:solidFill>
                <a:latin typeface="Lato" panose="020F0502020204030203" pitchFamily="34" charset="77"/>
              </a:defRPr>
            </a:lvl1pPr>
          </a:lstStyle>
          <a:p>
            <a:endParaRPr lang="en-US" dirty="0"/>
          </a:p>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Insert Image</a:t>
            </a:r>
          </a:p>
        </p:txBody>
      </p:sp>
    </p:spTree>
    <p:extLst>
      <p:ext uri="{BB962C8B-B14F-4D97-AF65-F5344CB8AC3E}">
        <p14:creationId xmlns:p14="http://schemas.microsoft.com/office/powerpoint/2010/main" val="3448504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530441"/>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6_8367D3A4.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B_C25A7A0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Annie.McCawley@terracon.com" TargetMode="External"/><Relationship Id="rId2" Type="http://schemas.openxmlformats.org/officeDocument/2006/relationships/hyperlink" Target="mailto:Ursula.Ginster@tucsonaz.gov" TargetMode="External"/><Relationship Id="rId1" Type="http://schemas.openxmlformats.org/officeDocument/2006/relationships/slideLayout" Target="../slideLayouts/slideLayout3.xml"/><Relationship Id="rId4" Type="http://schemas.openxmlformats.org/officeDocument/2006/relationships/hyperlink" Target="mailto:Widlowski.Jennifer@azdeq.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01_2124CE8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20_3FD132DE.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2_522C6C56.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3_169E6BD.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279CE-5071-1548-9EAF-A55FB2A5C94B}"/>
              </a:ext>
            </a:extLst>
          </p:cNvPr>
          <p:cNvSpPr>
            <a:spLocks noGrp="1"/>
          </p:cNvSpPr>
          <p:nvPr>
            <p:ph type="body" sz="quarter" idx="13"/>
          </p:nvPr>
        </p:nvSpPr>
        <p:spPr>
          <a:xfrm>
            <a:off x="715375" y="2529948"/>
            <a:ext cx="5047751" cy="2511283"/>
          </a:xfrm>
        </p:spPr>
        <p:txBody>
          <a:bodyPr/>
          <a:lstStyle/>
          <a:p>
            <a:pPr algn="ctr"/>
            <a:r>
              <a:rPr lang="en-US" dirty="0"/>
              <a:t>Site Cleanup </a:t>
            </a:r>
          </a:p>
          <a:p>
            <a:pPr algn="ctr"/>
            <a:r>
              <a:rPr lang="en-US" dirty="0"/>
              <a:t>Update </a:t>
            </a:r>
          </a:p>
        </p:txBody>
      </p:sp>
      <p:sp>
        <p:nvSpPr>
          <p:cNvPr id="4" name="Text Placeholder 3">
            <a:extLst>
              <a:ext uri="{FF2B5EF4-FFF2-40B4-BE49-F238E27FC236}">
                <a16:creationId xmlns:a16="http://schemas.microsoft.com/office/drawing/2014/main" id="{47E9A16B-C3F9-8841-838B-63728C72717A}"/>
              </a:ext>
            </a:extLst>
          </p:cNvPr>
          <p:cNvSpPr>
            <a:spLocks noGrp="1"/>
          </p:cNvSpPr>
          <p:nvPr>
            <p:ph type="body" sz="quarter" idx="16"/>
          </p:nvPr>
        </p:nvSpPr>
        <p:spPr/>
        <p:txBody>
          <a:bodyPr/>
          <a:lstStyle/>
          <a:p>
            <a:r>
              <a:rPr lang="en-US" dirty="0"/>
              <a:t>AUGUST 19, 2025</a:t>
            </a:r>
          </a:p>
        </p:txBody>
      </p:sp>
      <p:sp>
        <p:nvSpPr>
          <p:cNvPr id="5" name="Text Placeholder 4">
            <a:extLst>
              <a:ext uri="{FF2B5EF4-FFF2-40B4-BE49-F238E27FC236}">
                <a16:creationId xmlns:a16="http://schemas.microsoft.com/office/drawing/2014/main" id="{053121A0-6C2A-AB40-8B9D-9264B354C16E}"/>
              </a:ext>
            </a:extLst>
          </p:cNvPr>
          <p:cNvSpPr>
            <a:spLocks noGrp="1"/>
          </p:cNvSpPr>
          <p:nvPr>
            <p:ph type="body" sz="quarter" idx="17"/>
          </p:nvPr>
        </p:nvSpPr>
        <p:spPr>
          <a:xfrm>
            <a:off x="6618514" y="1030022"/>
            <a:ext cx="5031865" cy="381566"/>
          </a:xfrm>
        </p:spPr>
        <p:txBody>
          <a:bodyPr/>
          <a:lstStyle/>
          <a:p>
            <a:r>
              <a:rPr lang="en-US" dirty="0"/>
              <a:t>FORMER FLINT OIL PROPERTY</a:t>
            </a:r>
          </a:p>
        </p:txBody>
      </p:sp>
      <p:pic>
        <p:nvPicPr>
          <p:cNvPr id="3" name="Picture 2">
            <a:extLst>
              <a:ext uri="{FF2B5EF4-FFF2-40B4-BE49-F238E27FC236}">
                <a16:creationId xmlns:a16="http://schemas.microsoft.com/office/drawing/2014/main" id="{8CD0AA0F-EFDD-4A18-4EC5-06796635C842}"/>
              </a:ext>
            </a:extLst>
          </p:cNvPr>
          <p:cNvPicPr>
            <a:picLocks noChangeAspect="1"/>
          </p:cNvPicPr>
          <p:nvPr/>
        </p:nvPicPr>
        <p:blipFill>
          <a:blip r:embed="rId3"/>
          <a:stretch>
            <a:fillRect/>
          </a:stretch>
        </p:blipFill>
        <p:spPr>
          <a:xfrm>
            <a:off x="6096000" y="2216340"/>
            <a:ext cx="5860295" cy="4394340"/>
          </a:xfrm>
          <a:prstGeom prst="rect">
            <a:avLst/>
          </a:prstGeom>
        </p:spPr>
      </p:pic>
    </p:spTree>
    <p:extLst>
      <p:ext uri="{BB962C8B-B14F-4D97-AF65-F5344CB8AC3E}">
        <p14:creationId xmlns:p14="http://schemas.microsoft.com/office/powerpoint/2010/main" val="9885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A867-55FE-BCCD-5F31-224364EB29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9D98BC-4C45-90A8-3DFB-C235708C8516}"/>
              </a:ext>
            </a:extLst>
          </p:cNvPr>
          <p:cNvSpPr>
            <a:spLocks noGrp="1"/>
          </p:cNvSpPr>
          <p:nvPr>
            <p:ph type="body" sz="quarter" idx="11"/>
          </p:nvPr>
        </p:nvSpPr>
        <p:spPr>
          <a:xfrm>
            <a:off x="625641" y="1065799"/>
            <a:ext cx="10805559" cy="617529"/>
          </a:xfrm>
        </p:spPr>
        <p:txBody>
          <a:bodyPr/>
          <a:lstStyle/>
          <a:p>
            <a:r>
              <a:rPr lang="en-US" dirty="0"/>
              <a:t>Perimeter Air Monitoring</a:t>
            </a:r>
          </a:p>
          <a:p>
            <a:endParaRPr lang="en-US" dirty="0"/>
          </a:p>
        </p:txBody>
      </p:sp>
      <p:sp>
        <p:nvSpPr>
          <p:cNvPr id="4" name="Text Placeholder 3">
            <a:extLst>
              <a:ext uri="{FF2B5EF4-FFF2-40B4-BE49-F238E27FC236}">
                <a16:creationId xmlns:a16="http://schemas.microsoft.com/office/drawing/2014/main" id="{E28F82D9-CE1C-0FEF-EF4E-69BCDDC6BDF4}"/>
              </a:ext>
            </a:extLst>
          </p:cNvPr>
          <p:cNvSpPr>
            <a:spLocks noGrp="1"/>
          </p:cNvSpPr>
          <p:nvPr>
            <p:ph type="body" sz="quarter" idx="13"/>
          </p:nvPr>
        </p:nvSpPr>
        <p:spPr>
          <a:xfrm>
            <a:off x="625641" y="1674243"/>
            <a:ext cx="5999505" cy="3778898"/>
          </a:xfrm>
        </p:spPr>
        <p:txBody>
          <a:bodyPr/>
          <a:lstStyle/>
          <a:p>
            <a:r>
              <a:rPr lang="en-US" sz="2200" dirty="0"/>
              <a:t>Total dust sample collected and analyzed for  metals (arsenic, lead) and petroleum constituent (benzo(a)pyrene)</a:t>
            </a:r>
          </a:p>
          <a:p>
            <a:r>
              <a:rPr lang="en-US" sz="2200" dirty="0"/>
              <a:t>One upwind and two downwind locations each day. </a:t>
            </a:r>
          </a:p>
          <a:p>
            <a:r>
              <a:rPr lang="en-US" sz="2200" dirty="0"/>
              <a:t>Samples were collected during the first three days of ground disturbing activities. </a:t>
            </a:r>
          </a:p>
          <a:p>
            <a:r>
              <a:rPr lang="en-US" sz="2200" dirty="0"/>
              <a:t>Since </a:t>
            </a:r>
            <a:r>
              <a:rPr lang="en-US" sz="2200" b="1" dirty="0"/>
              <a:t>all samples were non-detect</a:t>
            </a:r>
            <a:r>
              <a:rPr lang="en-US" sz="2200" dirty="0"/>
              <a:t>, sampling frequency was reduced to every third day. </a:t>
            </a:r>
            <a:endPar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 name="Text Placeholder 4">
            <a:extLst>
              <a:ext uri="{FF2B5EF4-FFF2-40B4-BE49-F238E27FC236}">
                <a16:creationId xmlns:a16="http://schemas.microsoft.com/office/drawing/2014/main" id="{87FA9C9C-6A81-F30E-0546-AD0D4E9C068F}"/>
              </a:ext>
            </a:extLst>
          </p:cNvPr>
          <p:cNvSpPr>
            <a:spLocks noGrp="1"/>
          </p:cNvSpPr>
          <p:nvPr>
            <p:ph type="body" sz="quarter" idx="17"/>
          </p:nvPr>
        </p:nvSpPr>
        <p:spPr>
          <a:xfrm>
            <a:off x="6976597" y="5818202"/>
            <a:ext cx="5203371" cy="381566"/>
          </a:xfrm>
        </p:spPr>
        <p:txBody>
          <a:bodyPr/>
          <a:lstStyle/>
          <a:p>
            <a:pPr algn="ctr"/>
            <a:r>
              <a:rPr lang="en-US" dirty="0"/>
              <a:t>FORMER FLINT OIL PROPERTY</a:t>
            </a:r>
          </a:p>
          <a:p>
            <a:pPr algn="ctr"/>
            <a:endParaRPr lang="en-US" dirty="0"/>
          </a:p>
        </p:txBody>
      </p:sp>
      <p:pic>
        <p:nvPicPr>
          <p:cNvPr id="3" name="Picture 2">
            <a:extLst>
              <a:ext uri="{FF2B5EF4-FFF2-40B4-BE49-F238E27FC236}">
                <a16:creationId xmlns:a16="http://schemas.microsoft.com/office/drawing/2014/main" id="{DF13AA0B-9BDE-1782-3030-5795DFAE958D}"/>
              </a:ext>
            </a:extLst>
          </p:cNvPr>
          <p:cNvPicPr>
            <a:picLocks noChangeAspect="1"/>
          </p:cNvPicPr>
          <p:nvPr/>
        </p:nvPicPr>
        <p:blipFill>
          <a:blip r:embed="rId2"/>
          <a:srcRect l="26447" t="2182" r="34715" b="12555"/>
          <a:stretch>
            <a:fillRect/>
          </a:stretch>
        </p:blipFill>
        <p:spPr>
          <a:xfrm>
            <a:off x="6748983" y="658232"/>
            <a:ext cx="1687290" cy="4939897"/>
          </a:xfrm>
          <a:prstGeom prst="rect">
            <a:avLst/>
          </a:prstGeom>
        </p:spPr>
      </p:pic>
      <p:pic>
        <p:nvPicPr>
          <p:cNvPr id="7" name="Picture 6">
            <a:extLst>
              <a:ext uri="{FF2B5EF4-FFF2-40B4-BE49-F238E27FC236}">
                <a16:creationId xmlns:a16="http://schemas.microsoft.com/office/drawing/2014/main" id="{F3781CE4-D11C-CC15-57AA-BB42EC7B6856}"/>
              </a:ext>
            </a:extLst>
          </p:cNvPr>
          <p:cNvPicPr>
            <a:picLocks noChangeAspect="1"/>
          </p:cNvPicPr>
          <p:nvPr/>
        </p:nvPicPr>
        <p:blipFill>
          <a:blip r:embed="rId3"/>
          <a:srcRect l="39576" t="5083" r="15717" b="11404"/>
          <a:stretch>
            <a:fillRect/>
          </a:stretch>
        </p:blipFill>
        <p:spPr>
          <a:xfrm>
            <a:off x="8560109" y="662597"/>
            <a:ext cx="3526669" cy="4939897"/>
          </a:xfrm>
          <a:prstGeom prst="rect">
            <a:avLst/>
          </a:prstGeom>
        </p:spPr>
      </p:pic>
    </p:spTree>
    <p:extLst>
      <p:ext uri="{BB962C8B-B14F-4D97-AF65-F5344CB8AC3E}">
        <p14:creationId xmlns:p14="http://schemas.microsoft.com/office/powerpoint/2010/main" val="4085321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81160-23E8-B570-3A26-EF880E8FC6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1126C9-C5E3-7996-687C-49E0D10CF02F}"/>
              </a:ext>
            </a:extLst>
          </p:cNvPr>
          <p:cNvSpPr>
            <a:spLocks noGrp="1"/>
          </p:cNvSpPr>
          <p:nvPr>
            <p:ph type="body" sz="quarter" idx="11"/>
          </p:nvPr>
        </p:nvSpPr>
        <p:spPr>
          <a:xfrm>
            <a:off x="625641" y="1065799"/>
            <a:ext cx="10805559" cy="617529"/>
          </a:xfrm>
        </p:spPr>
        <p:txBody>
          <a:bodyPr/>
          <a:lstStyle/>
          <a:p>
            <a:r>
              <a:rPr lang="en-US" dirty="0"/>
              <a:t>Vibration Monitoring</a:t>
            </a:r>
          </a:p>
          <a:p>
            <a:endParaRPr lang="en-US" dirty="0"/>
          </a:p>
        </p:txBody>
      </p:sp>
      <p:sp>
        <p:nvSpPr>
          <p:cNvPr id="5" name="Text Placeholder 4">
            <a:extLst>
              <a:ext uri="{FF2B5EF4-FFF2-40B4-BE49-F238E27FC236}">
                <a16:creationId xmlns:a16="http://schemas.microsoft.com/office/drawing/2014/main" id="{FDB30BCC-DABE-A593-52F7-612A719AF5E6}"/>
              </a:ext>
            </a:extLst>
          </p:cNvPr>
          <p:cNvSpPr>
            <a:spLocks noGrp="1"/>
          </p:cNvSpPr>
          <p:nvPr>
            <p:ph type="body" sz="quarter" idx="17"/>
          </p:nvPr>
        </p:nvSpPr>
        <p:spPr>
          <a:xfrm>
            <a:off x="6976597" y="5818202"/>
            <a:ext cx="5203371" cy="381566"/>
          </a:xfrm>
        </p:spPr>
        <p:txBody>
          <a:bodyPr/>
          <a:lstStyle/>
          <a:p>
            <a:pPr algn="ctr"/>
            <a:r>
              <a:rPr lang="en-US" dirty="0"/>
              <a:t>FORMER FLINT OIL PROPERTY</a:t>
            </a:r>
          </a:p>
          <a:p>
            <a:pPr algn="ctr"/>
            <a:endParaRPr lang="en-US" dirty="0"/>
          </a:p>
        </p:txBody>
      </p:sp>
      <p:pic>
        <p:nvPicPr>
          <p:cNvPr id="8" name="Picture 7">
            <a:extLst>
              <a:ext uri="{FF2B5EF4-FFF2-40B4-BE49-F238E27FC236}">
                <a16:creationId xmlns:a16="http://schemas.microsoft.com/office/drawing/2014/main" id="{679CC526-55F2-B55D-BE3D-5A21E8331298}"/>
              </a:ext>
            </a:extLst>
          </p:cNvPr>
          <p:cNvPicPr>
            <a:picLocks noChangeAspect="1"/>
          </p:cNvPicPr>
          <p:nvPr/>
        </p:nvPicPr>
        <p:blipFill>
          <a:blip r:embed="rId4"/>
          <a:stretch>
            <a:fillRect/>
          </a:stretch>
        </p:blipFill>
        <p:spPr>
          <a:xfrm>
            <a:off x="7094342" y="1216277"/>
            <a:ext cx="4425445" cy="4425445"/>
          </a:xfrm>
          <a:prstGeom prst="rect">
            <a:avLst/>
          </a:prstGeom>
        </p:spPr>
      </p:pic>
      <p:pic>
        <p:nvPicPr>
          <p:cNvPr id="6" name="Picture 5">
            <a:extLst>
              <a:ext uri="{FF2B5EF4-FFF2-40B4-BE49-F238E27FC236}">
                <a16:creationId xmlns:a16="http://schemas.microsoft.com/office/drawing/2014/main" id="{7160E56A-4329-DF13-BE28-796099F0E2C5}"/>
              </a:ext>
            </a:extLst>
          </p:cNvPr>
          <p:cNvPicPr>
            <a:picLocks noChangeAspect="1"/>
          </p:cNvPicPr>
          <p:nvPr/>
        </p:nvPicPr>
        <p:blipFill>
          <a:blip r:embed="rId5"/>
          <a:stretch>
            <a:fillRect/>
          </a:stretch>
        </p:blipFill>
        <p:spPr>
          <a:xfrm>
            <a:off x="9569492" y="162981"/>
            <a:ext cx="2495186" cy="2106592"/>
          </a:xfrm>
          <a:prstGeom prst="rect">
            <a:avLst/>
          </a:prstGeom>
        </p:spPr>
      </p:pic>
      <p:sp>
        <p:nvSpPr>
          <p:cNvPr id="4" name="Text Placeholder 3">
            <a:extLst>
              <a:ext uri="{FF2B5EF4-FFF2-40B4-BE49-F238E27FC236}">
                <a16:creationId xmlns:a16="http://schemas.microsoft.com/office/drawing/2014/main" id="{3AE6B36B-AB11-2BF6-78BC-2A2985598DDB}"/>
              </a:ext>
            </a:extLst>
          </p:cNvPr>
          <p:cNvSpPr>
            <a:spLocks noGrp="1"/>
          </p:cNvSpPr>
          <p:nvPr>
            <p:ph type="body" sz="quarter" idx="13"/>
          </p:nvPr>
        </p:nvSpPr>
        <p:spPr>
          <a:xfrm>
            <a:off x="348917" y="1674243"/>
            <a:ext cx="6745426" cy="3778898"/>
          </a:xfrm>
        </p:spPr>
        <p:txBody>
          <a:bodyPr/>
          <a:lstStyle/>
          <a:p>
            <a:r>
              <a:rPr lang="en-US" sz="2200" dirty="0">
                <a:solidFill>
                  <a:schemeClr val="bg2">
                    <a:lumMod val="10000"/>
                  </a:schemeClr>
                </a:solidFill>
                <a:latin typeface="Lato Medium" panose="020F0502020204030203" pitchFamily="34" charset="77"/>
              </a:rPr>
              <a:t>Terracon monitored ground vibrations during drilling activities </a:t>
            </a:r>
            <a:endParaRPr lang="en-US" sz="2200" dirty="0"/>
          </a:p>
          <a:p>
            <a:r>
              <a:rPr lang="en-US" sz="2200" dirty="0">
                <a:solidFill>
                  <a:schemeClr val="bg2">
                    <a:lumMod val="10000"/>
                  </a:schemeClr>
                </a:solidFill>
                <a:latin typeface="Lato Medium" panose="020F0502020204030203" pitchFamily="34" charset="77"/>
              </a:rPr>
              <a:t>When an exceedance was observed, the activities were adjusted to reduce the vibration.</a:t>
            </a:r>
          </a:p>
          <a:p>
            <a:r>
              <a:rPr lang="en-US" sz="2200" dirty="0">
                <a:solidFill>
                  <a:schemeClr val="bg2">
                    <a:lumMod val="10000"/>
                  </a:schemeClr>
                </a:solidFill>
                <a:latin typeface="Lato Medium" panose="020F0502020204030203" pitchFamily="34" charset="77"/>
              </a:rPr>
              <a:t>Overall, reasonable means were made to fairly and accurately document the conditions at the site and minimize the vibration disturbance to the surrounding structures.</a:t>
            </a:r>
          </a:p>
          <a:p>
            <a:endPar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20461968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54B6C-D4AB-3E02-1D03-E688590DD7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4FE8AB-C204-0869-A995-D15DF74CDB1B}"/>
              </a:ext>
            </a:extLst>
          </p:cNvPr>
          <p:cNvSpPr>
            <a:spLocks noGrp="1"/>
          </p:cNvSpPr>
          <p:nvPr>
            <p:ph type="body" sz="quarter" idx="11"/>
          </p:nvPr>
        </p:nvSpPr>
        <p:spPr>
          <a:xfrm>
            <a:off x="822296" y="722487"/>
            <a:ext cx="6166333" cy="617529"/>
          </a:xfrm>
        </p:spPr>
        <p:txBody>
          <a:bodyPr/>
          <a:lstStyle/>
          <a:p>
            <a:r>
              <a:rPr lang="en-US" sz="4400" dirty="0"/>
              <a:t>Soil Sampling</a:t>
            </a:r>
            <a:endParaRPr lang="en-US" sz="2800" dirty="0"/>
          </a:p>
        </p:txBody>
      </p:sp>
      <p:sp>
        <p:nvSpPr>
          <p:cNvPr id="4" name="Text Placeholder 3">
            <a:extLst>
              <a:ext uri="{FF2B5EF4-FFF2-40B4-BE49-F238E27FC236}">
                <a16:creationId xmlns:a16="http://schemas.microsoft.com/office/drawing/2014/main" id="{6D853E4E-311F-F3F2-4277-5DDCE7278D59}"/>
              </a:ext>
            </a:extLst>
          </p:cNvPr>
          <p:cNvSpPr>
            <a:spLocks noGrp="1"/>
          </p:cNvSpPr>
          <p:nvPr>
            <p:ph type="body" sz="quarter" idx="13"/>
          </p:nvPr>
        </p:nvSpPr>
        <p:spPr>
          <a:xfrm>
            <a:off x="431800" y="1421811"/>
            <a:ext cx="6745177" cy="4234709"/>
          </a:xfrm>
        </p:spPr>
        <p:txBody>
          <a:bodyPr/>
          <a:lstStyle/>
          <a:p>
            <a:r>
              <a:rPr lang="en-US" sz="2200" dirty="0">
                <a:latin typeface="Lato Medium" panose="020F0502020204030203" pitchFamily="34" charset="0"/>
                <a:ea typeface="Lato Medium" panose="020F0502020204030203" pitchFamily="34" charset="0"/>
                <a:cs typeface="Lato Medium" panose="020F0502020204030203" pitchFamily="34" charset="0"/>
              </a:rPr>
              <a:t>6 interior area decision units</a:t>
            </a:r>
          </a:p>
          <a:p>
            <a:pPr lvl="1"/>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 30-point composite sample collected from 3 depths </a:t>
            </a:r>
          </a:p>
          <a:p>
            <a:pPr lvl="2"/>
            <a:r>
              <a:rPr lang="en-US" sz="16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Surface to 8 inches below ground surface (</a:t>
            </a:r>
            <a:r>
              <a:rPr lang="en-US" sz="1600" dirty="0" err="1">
                <a:solidFill>
                  <a:srgbClr val="000000"/>
                </a:solidFill>
                <a:latin typeface="Lato Medium" panose="020F0502020204030203" pitchFamily="34" charset="0"/>
                <a:ea typeface="Lato Medium" panose="020F0502020204030203" pitchFamily="34" charset="0"/>
                <a:cs typeface="Lato Medium" panose="020F0502020204030203" pitchFamily="34" charset="0"/>
              </a:rPr>
              <a:t>bgs</a:t>
            </a:r>
            <a:r>
              <a:rPr lang="en-US" sz="16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t>
            </a:r>
          </a:p>
          <a:p>
            <a:pPr lvl="2"/>
            <a:r>
              <a:rPr lang="en-US" sz="16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8 inches to 2 feet </a:t>
            </a:r>
            <a:r>
              <a:rPr lang="en-US" sz="1600" dirty="0" err="1">
                <a:solidFill>
                  <a:srgbClr val="000000"/>
                </a:solidFill>
                <a:latin typeface="Lato Medium" panose="020F0502020204030203" pitchFamily="34" charset="0"/>
                <a:ea typeface="Lato Medium" panose="020F0502020204030203" pitchFamily="34" charset="0"/>
                <a:cs typeface="Lato Medium" panose="020F0502020204030203" pitchFamily="34" charset="0"/>
              </a:rPr>
              <a:t>bgs</a:t>
            </a:r>
            <a:endParaRPr lang="en-US" sz="1600"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a:p>
            <a:pPr lvl="2"/>
            <a:r>
              <a:rPr lang="en-US" sz="16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2 feet to 4 feet </a:t>
            </a:r>
            <a:r>
              <a:rPr lang="en-US" sz="1600" dirty="0" err="1">
                <a:solidFill>
                  <a:srgbClr val="000000"/>
                </a:solidFill>
                <a:latin typeface="Lato Medium" panose="020F0502020204030203" pitchFamily="34" charset="0"/>
                <a:ea typeface="Lato Medium" panose="020F0502020204030203" pitchFamily="34" charset="0"/>
                <a:cs typeface="Lato Medium" panose="020F0502020204030203" pitchFamily="34" charset="0"/>
              </a:rPr>
              <a:t>bgs</a:t>
            </a:r>
            <a:endPar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a:p>
            <a:r>
              <a:rPr lang="en-US" sz="2200" dirty="0">
                <a:latin typeface="Lato Medium" panose="020F0502020204030203" pitchFamily="34" charset="0"/>
                <a:ea typeface="Lato Medium" panose="020F0502020204030203" pitchFamily="34" charset="0"/>
                <a:cs typeface="Lato Medium" panose="020F0502020204030203" pitchFamily="34" charset="0"/>
              </a:rPr>
              <a:t>5 berm area decision units </a:t>
            </a:r>
          </a:p>
          <a:p>
            <a:pPr lvl="1"/>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60-point composite sample collected from 1 depth </a:t>
            </a:r>
          </a:p>
          <a:p>
            <a:pPr lvl="2"/>
            <a:r>
              <a:rPr lang="en-US" sz="14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½ of the height of the berm (~ 18 inches below the top of the berm)</a:t>
            </a:r>
          </a:p>
          <a:p>
            <a:r>
              <a:rPr lang="en-US" sz="2200" dirty="0">
                <a:latin typeface="Lato Medium" panose="020F0502020204030203" pitchFamily="34" charset="0"/>
                <a:ea typeface="Lato Medium" panose="020F0502020204030203" pitchFamily="34" charset="0"/>
                <a:cs typeface="Lato Medium" panose="020F0502020204030203" pitchFamily="34" charset="0"/>
              </a:rPr>
              <a:t>3 stockpile samples </a:t>
            </a:r>
          </a:p>
          <a:p>
            <a:pPr lvl="1"/>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5-point composite samples </a:t>
            </a:r>
          </a:p>
          <a:p>
            <a:pPr lvl="1"/>
            <a:r>
              <a:rPr lang="en-US" sz="18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Collection depth ranged from 1 to 2 feet below the top of the stockpile </a:t>
            </a:r>
          </a:p>
        </p:txBody>
      </p:sp>
      <p:sp>
        <p:nvSpPr>
          <p:cNvPr id="5" name="Text Placeholder 4">
            <a:extLst>
              <a:ext uri="{FF2B5EF4-FFF2-40B4-BE49-F238E27FC236}">
                <a16:creationId xmlns:a16="http://schemas.microsoft.com/office/drawing/2014/main" id="{62C88F1A-9A0A-0155-A17B-69A714DA2A54}"/>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6" name="Picture 5">
            <a:extLst>
              <a:ext uri="{FF2B5EF4-FFF2-40B4-BE49-F238E27FC236}">
                <a16:creationId xmlns:a16="http://schemas.microsoft.com/office/drawing/2014/main" id="{4B104CD6-3FC9-046B-C627-7F585F9EC43A}"/>
              </a:ext>
            </a:extLst>
          </p:cNvPr>
          <p:cNvPicPr>
            <a:picLocks noChangeAspect="1"/>
          </p:cNvPicPr>
          <p:nvPr/>
        </p:nvPicPr>
        <p:blipFill>
          <a:blip r:embed="rId3"/>
          <a:srcRect b="5843"/>
          <a:stretch>
            <a:fillRect/>
          </a:stretch>
        </p:blipFill>
        <p:spPr>
          <a:xfrm>
            <a:off x="7237714" y="98631"/>
            <a:ext cx="4878026" cy="5693570"/>
          </a:xfrm>
          <a:prstGeom prst="rect">
            <a:avLst/>
          </a:prstGeom>
        </p:spPr>
      </p:pic>
      <p:pic>
        <p:nvPicPr>
          <p:cNvPr id="11" name="Picture 10">
            <a:extLst>
              <a:ext uri="{FF2B5EF4-FFF2-40B4-BE49-F238E27FC236}">
                <a16:creationId xmlns:a16="http://schemas.microsoft.com/office/drawing/2014/main" id="{254D52B8-A17B-CD07-F248-7EF6C60DAE4D}"/>
              </a:ext>
            </a:extLst>
          </p:cNvPr>
          <p:cNvPicPr>
            <a:picLocks noChangeAspect="1"/>
          </p:cNvPicPr>
          <p:nvPr/>
        </p:nvPicPr>
        <p:blipFill>
          <a:blip r:embed="rId4"/>
          <a:srcRect l="21689" t="50000" r="58137" b="14856"/>
          <a:stretch>
            <a:fillRect/>
          </a:stretch>
        </p:blipFill>
        <p:spPr>
          <a:xfrm>
            <a:off x="4747863" y="1510280"/>
            <a:ext cx="2135983" cy="285986"/>
          </a:xfrm>
          <a:prstGeom prst="rect">
            <a:avLst/>
          </a:prstGeom>
        </p:spPr>
      </p:pic>
      <p:pic>
        <p:nvPicPr>
          <p:cNvPr id="12" name="Picture 11">
            <a:extLst>
              <a:ext uri="{FF2B5EF4-FFF2-40B4-BE49-F238E27FC236}">
                <a16:creationId xmlns:a16="http://schemas.microsoft.com/office/drawing/2014/main" id="{A8859176-297F-9E3E-884B-643A7E89E240}"/>
              </a:ext>
            </a:extLst>
          </p:cNvPr>
          <p:cNvPicPr>
            <a:picLocks noChangeAspect="1"/>
          </p:cNvPicPr>
          <p:nvPr/>
        </p:nvPicPr>
        <p:blipFill>
          <a:blip r:embed="rId4"/>
          <a:srcRect l="21629" t="16454" r="58197" b="48402"/>
          <a:stretch>
            <a:fillRect/>
          </a:stretch>
        </p:blipFill>
        <p:spPr>
          <a:xfrm>
            <a:off x="4747862" y="3137149"/>
            <a:ext cx="2135983" cy="285986"/>
          </a:xfrm>
          <a:prstGeom prst="rect">
            <a:avLst/>
          </a:prstGeom>
        </p:spPr>
      </p:pic>
      <p:pic>
        <p:nvPicPr>
          <p:cNvPr id="13" name="Picture 12">
            <a:extLst>
              <a:ext uri="{FF2B5EF4-FFF2-40B4-BE49-F238E27FC236}">
                <a16:creationId xmlns:a16="http://schemas.microsoft.com/office/drawing/2014/main" id="{05CFA85A-034F-5C81-5BEF-D53AF7F96436}"/>
              </a:ext>
            </a:extLst>
          </p:cNvPr>
          <p:cNvPicPr>
            <a:picLocks noChangeAspect="1"/>
          </p:cNvPicPr>
          <p:nvPr/>
        </p:nvPicPr>
        <p:blipFill>
          <a:blip r:embed="rId4"/>
          <a:srcRect l="47418" t="14856" r="32408" b="50000"/>
          <a:stretch>
            <a:fillRect/>
          </a:stretch>
        </p:blipFill>
        <p:spPr>
          <a:xfrm>
            <a:off x="4747861" y="4132250"/>
            <a:ext cx="2135983" cy="285986"/>
          </a:xfrm>
          <a:prstGeom prst="rect">
            <a:avLst/>
          </a:prstGeom>
        </p:spPr>
      </p:pic>
    </p:spTree>
    <p:extLst>
      <p:ext uri="{BB962C8B-B14F-4D97-AF65-F5344CB8AC3E}">
        <p14:creationId xmlns:p14="http://schemas.microsoft.com/office/powerpoint/2010/main" val="375071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2F14-5E9C-1777-3789-6367A86DC5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FB8DA0-F9D2-6186-9EBC-EE0F297C1073}"/>
              </a:ext>
            </a:extLst>
          </p:cNvPr>
          <p:cNvSpPr>
            <a:spLocks noGrp="1"/>
          </p:cNvSpPr>
          <p:nvPr>
            <p:ph type="body" sz="quarter" idx="11"/>
          </p:nvPr>
        </p:nvSpPr>
        <p:spPr>
          <a:xfrm>
            <a:off x="822296" y="722487"/>
            <a:ext cx="6166333" cy="617529"/>
          </a:xfrm>
        </p:spPr>
        <p:txBody>
          <a:bodyPr/>
          <a:lstStyle/>
          <a:p>
            <a:r>
              <a:rPr lang="en-US" sz="4400" dirty="0"/>
              <a:t>Soil Sampling</a:t>
            </a:r>
            <a:endParaRPr lang="en-US" sz="2800" dirty="0"/>
          </a:p>
        </p:txBody>
      </p:sp>
      <p:sp>
        <p:nvSpPr>
          <p:cNvPr id="4" name="Text Placeholder 3">
            <a:extLst>
              <a:ext uri="{FF2B5EF4-FFF2-40B4-BE49-F238E27FC236}">
                <a16:creationId xmlns:a16="http://schemas.microsoft.com/office/drawing/2014/main" id="{0F0E4B7A-6347-BEA5-2866-0F8AD9B54AB6}"/>
              </a:ext>
            </a:extLst>
          </p:cNvPr>
          <p:cNvSpPr>
            <a:spLocks noGrp="1"/>
          </p:cNvSpPr>
          <p:nvPr>
            <p:ph type="body" sz="quarter" idx="13"/>
          </p:nvPr>
        </p:nvSpPr>
        <p:spPr>
          <a:xfrm>
            <a:off x="433136" y="1421811"/>
            <a:ext cx="7241813" cy="4234709"/>
          </a:xfrm>
          <a:noFill/>
        </p:spPr>
        <p:txBody>
          <a:bodyPr/>
          <a:lstStyle/>
          <a:p>
            <a:r>
              <a:rPr lang="en-US" sz="2200" dirty="0">
                <a:latin typeface="Lato Medium" panose="020F0502020204030203" pitchFamily="34" charset="0"/>
                <a:ea typeface="Lato Medium" panose="020F0502020204030203" pitchFamily="34" charset="0"/>
                <a:cs typeface="Lato Medium" panose="020F0502020204030203" pitchFamily="34" charset="0"/>
              </a:rPr>
              <a:t>Results</a:t>
            </a:r>
          </a:p>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Lead above cleanup levels in DU3 down to 8 inches </a:t>
            </a:r>
          </a:p>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No contaminants above clean up levels in berms and stockpiles </a:t>
            </a:r>
          </a:p>
          <a:p>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Recommendations </a:t>
            </a:r>
          </a:p>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Excavate DU3 to 2 feet </a:t>
            </a:r>
          </a:p>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Berms and stockpiles will be used as backfill </a:t>
            </a:r>
          </a:p>
          <a:p>
            <a:pPr lvl="1"/>
            <a:r>
              <a:rPr lang="en-US" sz="22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Additional clean backfill will be brought in </a:t>
            </a:r>
          </a:p>
        </p:txBody>
      </p:sp>
      <p:sp>
        <p:nvSpPr>
          <p:cNvPr id="5" name="Text Placeholder 4">
            <a:extLst>
              <a:ext uri="{FF2B5EF4-FFF2-40B4-BE49-F238E27FC236}">
                <a16:creationId xmlns:a16="http://schemas.microsoft.com/office/drawing/2014/main" id="{90E1EC8E-CC92-96D0-6C6B-4FB61AC650DB}"/>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6" name="Picture 5">
            <a:extLst>
              <a:ext uri="{FF2B5EF4-FFF2-40B4-BE49-F238E27FC236}">
                <a16:creationId xmlns:a16="http://schemas.microsoft.com/office/drawing/2014/main" id="{D449D5F6-B8EC-9ADC-900D-9255164A5E5F}"/>
              </a:ext>
            </a:extLst>
          </p:cNvPr>
          <p:cNvPicPr>
            <a:picLocks noChangeAspect="1"/>
          </p:cNvPicPr>
          <p:nvPr/>
        </p:nvPicPr>
        <p:blipFill>
          <a:blip r:embed="rId3"/>
          <a:srcRect b="5843"/>
          <a:stretch>
            <a:fillRect/>
          </a:stretch>
        </p:blipFill>
        <p:spPr>
          <a:xfrm>
            <a:off x="7674949" y="473288"/>
            <a:ext cx="4440789" cy="5183232"/>
          </a:xfrm>
          <a:prstGeom prst="rect">
            <a:avLst/>
          </a:prstGeom>
        </p:spPr>
      </p:pic>
      <p:sp>
        <p:nvSpPr>
          <p:cNvPr id="3" name="Rectangle 2">
            <a:extLst>
              <a:ext uri="{FF2B5EF4-FFF2-40B4-BE49-F238E27FC236}">
                <a16:creationId xmlns:a16="http://schemas.microsoft.com/office/drawing/2014/main" id="{A12F3E17-E5CD-E545-DE7D-DA58473F6B59}"/>
              </a:ext>
            </a:extLst>
          </p:cNvPr>
          <p:cNvSpPr/>
          <p:nvPr/>
        </p:nvSpPr>
        <p:spPr>
          <a:xfrm>
            <a:off x="9106133" y="2478505"/>
            <a:ext cx="663509" cy="1441852"/>
          </a:xfrm>
          <a:prstGeom prst="rect">
            <a:avLst/>
          </a:prstGeom>
          <a:noFill/>
          <a:ln w="57150">
            <a:solidFill>
              <a:srgbClr val="FFFF00"/>
            </a:solidFill>
            <a:extLst>
              <a:ext uri="{C807C97D-BFC1-408E-A445-0C87EB9F89A2}">
                <ask:lineSketchStyleProps xmlns:ask="http://schemas.microsoft.com/office/drawing/2018/sketchyshapes" sd="2650216993">
                  <a:custGeom>
                    <a:avLst/>
                    <a:gdLst>
                      <a:gd name="connsiteX0" fmla="*/ 0 w 770021"/>
                      <a:gd name="connsiteY0" fmla="*/ 0 h 1648326"/>
                      <a:gd name="connsiteX1" fmla="*/ 770021 w 770021"/>
                      <a:gd name="connsiteY1" fmla="*/ 0 h 1648326"/>
                      <a:gd name="connsiteX2" fmla="*/ 770021 w 770021"/>
                      <a:gd name="connsiteY2" fmla="*/ 1648326 h 1648326"/>
                      <a:gd name="connsiteX3" fmla="*/ 0 w 770021"/>
                      <a:gd name="connsiteY3" fmla="*/ 1648326 h 1648326"/>
                      <a:gd name="connsiteX4" fmla="*/ 0 w 770021"/>
                      <a:gd name="connsiteY4" fmla="*/ 0 h 164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021" h="1648326" extrusionOk="0">
                        <a:moveTo>
                          <a:pt x="0" y="0"/>
                        </a:moveTo>
                        <a:cubicBezTo>
                          <a:pt x="261797" y="10946"/>
                          <a:pt x="432088" y="51176"/>
                          <a:pt x="770021" y="0"/>
                        </a:cubicBezTo>
                        <a:cubicBezTo>
                          <a:pt x="865470" y="782091"/>
                          <a:pt x="648281" y="1103790"/>
                          <a:pt x="770021" y="1648326"/>
                        </a:cubicBezTo>
                        <a:cubicBezTo>
                          <a:pt x="455637" y="1661157"/>
                          <a:pt x="132294" y="1614857"/>
                          <a:pt x="0" y="1648326"/>
                        </a:cubicBezTo>
                        <a:cubicBezTo>
                          <a:pt x="-131597" y="1257760"/>
                          <a:pt x="111187" y="64187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E784F55-A0BF-4345-82E3-BA0408E12D22}"/>
              </a:ext>
            </a:extLst>
          </p:cNvPr>
          <p:cNvSpPr/>
          <p:nvPr/>
        </p:nvSpPr>
        <p:spPr>
          <a:xfrm rot="574518">
            <a:off x="8297192" y="2432588"/>
            <a:ext cx="748530" cy="46783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DU3</a:t>
            </a:r>
          </a:p>
        </p:txBody>
      </p:sp>
    </p:spTree>
    <p:extLst>
      <p:ext uri="{BB962C8B-B14F-4D97-AF65-F5344CB8AC3E}">
        <p14:creationId xmlns:p14="http://schemas.microsoft.com/office/powerpoint/2010/main" val="408414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D57B-3BC1-0A16-5A6C-7EFA38B4F8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CEE1D-B638-52A8-024B-D42C9BFF7EB1}"/>
              </a:ext>
            </a:extLst>
          </p:cNvPr>
          <p:cNvSpPr>
            <a:spLocks noGrp="1"/>
          </p:cNvSpPr>
          <p:nvPr>
            <p:ph type="body" sz="quarter" idx="11"/>
          </p:nvPr>
        </p:nvSpPr>
        <p:spPr>
          <a:xfrm>
            <a:off x="822296" y="722487"/>
            <a:ext cx="6166333" cy="617529"/>
          </a:xfrm>
        </p:spPr>
        <p:txBody>
          <a:bodyPr/>
          <a:lstStyle/>
          <a:p>
            <a:r>
              <a:rPr lang="en-US" sz="4400" dirty="0"/>
              <a:t>Remediation </a:t>
            </a:r>
            <a:endParaRPr lang="en-US" sz="2800" dirty="0"/>
          </a:p>
        </p:txBody>
      </p:sp>
      <p:sp>
        <p:nvSpPr>
          <p:cNvPr id="4" name="Text Placeholder 3">
            <a:extLst>
              <a:ext uri="{FF2B5EF4-FFF2-40B4-BE49-F238E27FC236}">
                <a16:creationId xmlns:a16="http://schemas.microsoft.com/office/drawing/2014/main" id="{5ED71DD7-DB50-8666-8872-455009D55C18}"/>
              </a:ext>
            </a:extLst>
          </p:cNvPr>
          <p:cNvSpPr>
            <a:spLocks noGrp="1"/>
          </p:cNvSpPr>
          <p:nvPr>
            <p:ph type="body" sz="quarter" idx="13"/>
          </p:nvPr>
        </p:nvSpPr>
        <p:spPr>
          <a:xfrm>
            <a:off x="433136" y="1421811"/>
            <a:ext cx="7241813" cy="4234709"/>
          </a:xfrm>
          <a:noFill/>
        </p:spPr>
        <p:txBody>
          <a:bodyPr/>
          <a:lstStyle/>
          <a:p>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Approximately 2 weeks of field work </a:t>
            </a:r>
          </a:p>
          <a:p>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Dust Control</a:t>
            </a:r>
          </a:p>
          <a:p>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Stormwater Pollution Prevention Plan </a:t>
            </a:r>
          </a:p>
          <a:p>
            <a:pPr lvl="1"/>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Update the silt fencing and wattles </a:t>
            </a:r>
          </a:p>
          <a:p>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Vibration Monitoring </a:t>
            </a:r>
          </a:p>
          <a:p>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Backfill will be tested for</a:t>
            </a:r>
          </a:p>
          <a:p>
            <a:pPr lvl="1"/>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Petroleum products (PAHs, VOCs) Metals, and PCBs</a:t>
            </a:r>
          </a:p>
          <a:p>
            <a:pPr lvl="1"/>
            <a:r>
              <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Soil properties (particle size, plasticity, compaction properties)</a:t>
            </a:r>
          </a:p>
          <a:p>
            <a:endPar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a:p>
            <a:endParaRPr lang="en-US" dirty="0">
              <a:solidFill>
                <a:srgbClr val="000000"/>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 name="Text Placeholder 4">
            <a:extLst>
              <a:ext uri="{FF2B5EF4-FFF2-40B4-BE49-F238E27FC236}">
                <a16:creationId xmlns:a16="http://schemas.microsoft.com/office/drawing/2014/main" id="{C75DEC09-2AAB-D452-C336-655C38D1F9B6}"/>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6" name="Picture 5">
            <a:extLst>
              <a:ext uri="{FF2B5EF4-FFF2-40B4-BE49-F238E27FC236}">
                <a16:creationId xmlns:a16="http://schemas.microsoft.com/office/drawing/2014/main" id="{1C572D90-FE32-05EC-7939-74105610FC36}"/>
              </a:ext>
            </a:extLst>
          </p:cNvPr>
          <p:cNvPicPr>
            <a:picLocks noChangeAspect="1"/>
          </p:cNvPicPr>
          <p:nvPr/>
        </p:nvPicPr>
        <p:blipFill>
          <a:blip r:embed="rId4"/>
          <a:srcRect b="5843"/>
          <a:stretch>
            <a:fillRect/>
          </a:stretch>
        </p:blipFill>
        <p:spPr>
          <a:xfrm>
            <a:off x="7674949" y="473288"/>
            <a:ext cx="4440789" cy="5183232"/>
          </a:xfrm>
          <a:prstGeom prst="rect">
            <a:avLst/>
          </a:prstGeom>
        </p:spPr>
      </p:pic>
      <p:sp>
        <p:nvSpPr>
          <p:cNvPr id="3" name="Rectangle 2">
            <a:extLst>
              <a:ext uri="{FF2B5EF4-FFF2-40B4-BE49-F238E27FC236}">
                <a16:creationId xmlns:a16="http://schemas.microsoft.com/office/drawing/2014/main" id="{1D3FA3C8-512B-99BD-2FBF-42C449B61080}"/>
              </a:ext>
            </a:extLst>
          </p:cNvPr>
          <p:cNvSpPr/>
          <p:nvPr/>
        </p:nvSpPr>
        <p:spPr>
          <a:xfrm>
            <a:off x="9106133" y="2478505"/>
            <a:ext cx="663509" cy="1441852"/>
          </a:xfrm>
          <a:prstGeom prst="rect">
            <a:avLst/>
          </a:prstGeom>
          <a:noFill/>
          <a:ln w="57150">
            <a:solidFill>
              <a:srgbClr val="FFFF00"/>
            </a:solidFill>
            <a:extLst>
              <a:ext uri="{C807C97D-BFC1-408E-A445-0C87EB9F89A2}">
                <ask:lineSketchStyleProps xmlns:ask="http://schemas.microsoft.com/office/drawing/2018/sketchyshapes" sd="2650216993">
                  <a:custGeom>
                    <a:avLst/>
                    <a:gdLst>
                      <a:gd name="connsiteX0" fmla="*/ 0 w 770021"/>
                      <a:gd name="connsiteY0" fmla="*/ 0 h 1648326"/>
                      <a:gd name="connsiteX1" fmla="*/ 770021 w 770021"/>
                      <a:gd name="connsiteY1" fmla="*/ 0 h 1648326"/>
                      <a:gd name="connsiteX2" fmla="*/ 770021 w 770021"/>
                      <a:gd name="connsiteY2" fmla="*/ 1648326 h 1648326"/>
                      <a:gd name="connsiteX3" fmla="*/ 0 w 770021"/>
                      <a:gd name="connsiteY3" fmla="*/ 1648326 h 1648326"/>
                      <a:gd name="connsiteX4" fmla="*/ 0 w 770021"/>
                      <a:gd name="connsiteY4" fmla="*/ 0 h 164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021" h="1648326" extrusionOk="0">
                        <a:moveTo>
                          <a:pt x="0" y="0"/>
                        </a:moveTo>
                        <a:cubicBezTo>
                          <a:pt x="261797" y="10946"/>
                          <a:pt x="432088" y="51176"/>
                          <a:pt x="770021" y="0"/>
                        </a:cubicBezTo>
                        <a:cubicBezTo>
                          <a:pt x="865470" y="782091"/>
                          <a:pt x="648281" y="1103790"/>
                          <a:pt x="770021" y="1648326"/>
                        </a:cubicBezTo>
                        <a:cubicBezTo>
                          <a:pt x="455637" y="1661157"/>
                          <a:pt x="132294" y="1614857"/>
                          <a:pt x="0" y="1648326"/>
                        </a:cubicBezTo>
                        <a:cubicBezTo>
                          <a:pt x="-131597" y="1257760"/>
                          <a:pt x="111187" y="64187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0B97EBA-019D-81D3-3EE0-BEB11333E000}"/>
              </a:ext>
            </a:extLst>
          </p:cNvPr>
          <p:cNvSpPr/>
          <p:nvPr/>
        </p:nvSpPr>
        <p:spPr>
          <a:xfrm rot="574518">
            <a:off x="8297192" y="2432588"/>
            <a:ext cx="748530" cy="46783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DU3</a:t>
            </a:r>
          </a:p>
        </p:txBody>
      </p:sp>
    </p:spTree>
    <p:extLst>
      <p:ext uri="{BB962C8B-B14F-4D97-AF65-F5344CB8AC3E}">
        <p14:creationId xmlns:p14="http://schemas.microsoft.com/office/powerpoint/2010/main" val="326070937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E3000-30B0-0F4F-9BC2-184A819BCB43}"/>
              </a:ext>
            </a:extLst>
          </p:cNvPr>
          <p:cNvSpPr>
            <a:spLocks noGrp="1"/>
          </p:cNvSpPr>
          <p:nvPr>
            <p:ph type="body" sz="quarter" idx="11"/>
          </p:nvPr>
        </p:nvSpPr>
        <p:spPr>
          <a:xfrm>
            <a:off x="1139536" y="1065799"/>
            <a:ext cx="10291664" cy="617529"/>
          </a:xfrm>
        </p:spPr>
        <p:txBody>
          <a:bodyPr/>
          <a:lstStyle/>
          <a:p>
            <a:r>
              <a:rPr lang="en-US" dirty="0"/>
              <a:t>Schedule</a:t>
            </a:r>
          </a:p>
        </p:txBody>
      </p:sp>
      <p:sp>
        <p:nvSpPr>
          <p:cNvPr id="4" name="Text Placeholder 3">
            <a:extLst>
              <a:ext uri="{FF2B5EF4-FFF2-40B4-BE49-F238E27FC236}">
                <a16:creationId xmlns:a16="http://schemas.microsoft.com/office/drawing/2014/main" id="{2CDA7EF3-D5EA-AB40-91A8-EEFD9830455B}"/>
              </a:ext>
            </a:extLst>
          </p:cNvPr>
          <p:cNvSpPr>
            <a:spLocks noGrp="1"/>
          </p:cNvSpPr>
          <p:nvPr>
            <p:ph type="body" sz="quarter" idx="13"/>
          </p:nvPr>
        </p:nvSpPr>
        <p:spPr>
          <a:xfrm>
            <a:off x="1278295" y="1614196"/>
            <a:ext cx="10291664" cy="3778898"/>
          </a:xfrm>
        </p:spPr>
        <p:txBody>
          <a:bodyPr/>
          <a:lstStyle/>
          <a:p>
            <a:r>
              <a:rPr lang="en-US" sz="2400" dirty="0"/>
              <a:t>August 19, 2025 – Public Meeting to communicate findings </a:t>
            </a:r>
          </a:p>
          <a:p>
            <a:pPr marL="0" indent="0">
              <a:buNone/>
            </a:pPr>
            <a:endParaRPr lang="en-US" dirty="0"/>
          </a:p>
          <a:p>
            <a:r>
              <a:rPr lang="en-US" sz="2400" dirty="0"/>
              <a:t>Next Steps</a:t>
            </a:r>
          </a:p>
          <a:p>
            <a:pPr lvl="1"/>
            <a:r>
              <a:rPr lang="en-US" dirty="0">
                <a:solidFill>
                  <a:srgbClr val="181717"/>
                </a:solidFill>
              </a:rPr>
              <a:t>Remediation </a:t>
            </a:r>
          </a:p>
          <a:p>
            <a:pPr lvl="1"/>
            <a:r>
              <a:rPr lang="en-US" dirty="0">
                <a:solidFill>
                  <a:srgbClr val="181717"/>
                </a:solidFill>
              </a:rPr>
              <a:t>Site Remediation Report to City</a:t>
            </a:r>
          </a:p>
          <a:p>
            <a:pPr lvl="1"/>
            <a:r>
              <a:rPr lang="en-US" dirty="0">
                <a:solidFill>
                  <a:srgbClr val="181717"/>
                </a:solidFill>
              </a:rPr>
              <a:t>Site Remediation Report to ADEQ</a:t>
            </a:r>
          </a:p>
          <a:p>
            <a:pPr lvl="1"/>
            <a:r>
              <a:rPr lang="en-US" sz="2400" dirty="0">
                <a:solidFill>
                  <a:srgbClr val="181717"/>
                </a:solidFill>
              </a:rPr>
              <a:t>No Further Action Determination Issued by ADEQ</a:t>
            </a:r>
          </a:p>
        </p:txBody>
      </p:sp>
      <p:sp>
        <p:nvSpPr>
          <p:cNvPr id="5" name="Text Placeholder 4">
            <a:extLst>
              <a:ext uri="{FF2B5EF4-FFF2-40B4-BE49-F238E27FC236}">
                <a16:creationId xmlns:a16="http://schemas.microsoft.com/office/drawing/2014/main" id="{AC03F2C4-4692-4C44-9BF2-C65613BC918D}"/>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spTree>
    <p:extLst>
      <p:ext uri="{BB962C8B-B14F-4D97-AF65-F5344CB8AC3E}">
        <p14:creationId xmlns:p14="http://schemas.microsoft.com/office/powerpoint/2010/main" val="2641220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BF88-B8EE-6D71-7D31-2C75F96DCA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BA7F8C-2DA1-6124-30D2-E893B96E5836}"/>
              </a:ext>
            </a:extLst>
          </p:cNvPr>
          <p:cNvSpPr>
            <a:spLocks noGrp="1"/>
          </p:cNvSpPr>
          <p:nvPr>
            <p:ph type="body" sz="quarter" idx="11"/>
          </p:nvPr>
        </p:nvSpPr>
        <p:spPr>
          <a:xfrm>
            <a:off x="1139536" y="1065799"/>
            <a:ext cx="10291664" cy="617529"/>
          </a:xfrm>
        </p:spPr>
        <p:txBody>
          <a:bodyPr/>
          <a:lstStyle/>
          <a:p>
            <a:r>
              <a:rPr lang="en-US" dirty="0"/>
              <a:t>Questions and Contacts</a:t>
            </a:r>
          </a:p>
        </p:txBody>
      </p:sp>
      <p:sp>
        <p:nvSpPr>
          <p:cNvPr id="4" name="Text Placeholder 3">
            <a:extLst>
              <a:ext uri="{FF2B5EF4-FFF2-40B4-BE49-F238E27FC236}">
                <a16:creationId xmlns:a16="http://schemas.microsoft.com/office/drawing/2014/main" id="{CB120AE4-522D-1192-3E8F-0E5C7473A1CC}"/>
              </a:ext>
            </a:extLst>
          </p:cNvPr>
          <p:cNvSpPr>
            <a:spLocks noGrp="1"/>
          </p:cNvSpPr>
          <p:nvPr>
            <p:ph type="body" sz="quarter" idx="13"/>
          </p:nvPr>
        </p:nvSpPr>
        <p:spPr>
          <a:xfrm>
            <a:off x="1278295" y="1614196"/>
            <a:ext cx="10291664" cy="3778898"/>
          </a:xfrm>
        </p:spPr>
        <p:txBody>
          <a:bodyPr/>
          <a:lstStyle/>
          <a:p>
            <a:r>
              <a:rPr lang="en-US" sz="2200" dirty="0"/>
              <a:t>Ursula Ginster, City of Tucson</a:t>
            </a:r>
          </a:p>
          <a:p>
            <a:pPr marL="0" indent="0">
              <a:buNone/>
            </a:pPr>
            <a:r>
              <a:rPr lang="en-US" dirty="0"/>
              <a:t>	</a:t>
            </a:r>
            <a:r>
              <a:rPr lang="en-US" sz="2000" dirty="0">
                <a:solidFill>
                  <a:srgbClr val="000000"/>
                </a:solidFill>
                <a:hlinkClick r:id="rId2">
                  <a:extLst>
                    <a:ext uri="{A12FA001-AC4F-418D-AE19-62706E023703}">
                      <ahyp:hlinkClr xmlns:ahyp="http://schemas.microsoft.com/office/drawing/2018/hyperlinkcolor" val="tx"/>
                    </a:ext>
                  </a:extLst>
                </a:hlinkClick>
              </a:rPr>
              <a:t>Ursula.Ginster@tucsonaz.gov</a:t>
            </a:r>
            <a:endParaRPr lang="en-US" sz="2000" dirty="0">
              <a:solidFill>
                <a:srgbClr val="000000"/>
              </a:solidFill>
            </a:endParaRPr>
          </a:p>
          <a:p>
            <a:pPr marL="0" indent="0">
              <a:buNone/>
            </a:pPr>
            <a:r>
              <a:rPr lang="en-US" sz="2000" dirty="0"/>
              <a:t>	(520) 330-7917</a:t>
            </a:r>
          </a:p>
          <a:p>
            <a:r>
              <a:rPr lang="en-US" sz="2200" dirty="0"/>
              <a:t>Annie McCawley, Terracon</a:t>
            </a:r>
          </a:p>
          <a:p>
            <a:pPr marL="0" indent="0">
              <a:buNone/>
            </a:pPr>
            <a:r>
              <a:rPr lang="en-US" dirty="0">
                <a:solidFill>
                  <a:srgbClr val="000000"/>
                </a:solidFill>
              </a:rPr>
              <a:t>	</a:t>
            </a:r>
            <a:r>
              <a:rPr lang="en-US" sz="2000" dirty="0">
                <a:solidFill>
                  <a:srgbClr val="000000"/>
                </a:solidFill>
                <a:hlinkClick r:id="rId3">
                  <a:extLst>
                    <a:ext uri="{A12FA001-AC4F-418D-AE19-62706E023703}">
                      <ahyp:hlinkClr xmlns:ahyp="http://schemas.microsoft.com/office/drawing/2018/hyperlinkcolor" val="tx"/>
                    </a:ext>
                  </a:extLst>
                </a:hlinkClick>
              </a:rPr>
              <a:t>Annie.McCawley@terracon.com</a:t>
            </a:r>
            <a:endParaRPr lang="en-US" sz="2000" dirty="0">
              <a:solidFill>
                <a:srgbClr val="000000"/>
              </a:solidFill>
            </a:endParaRPr>
          </a:p>
          <a:p>
            <a:pPr marL="0" indent="0">
              <a:buNone/>
            </a:pPr>
            <a:r>
              <a:rPr lang="en-US" sz="2000" dirty="0"/>
              <a:t>	(520) 798-4823</a:t>
            </a:r>
          </a:p>
          <a:p>
            <a:r>
              <a:rPr lang="en-US" sz="2200" dirty="0"/>
              <a:t>Jennifer Widlowski, ADEQ</a:t>
            </a:r>
          </a:p>
          <a:p>
            <a:pPr marL="0" indent="0">
              <a:buNone/>
            </a:pPr>
            <a:r>
              <a:rPr lang="en-US" dirty="0"/>
              <a:t>	</a:t>
            </a:r>
            <a:r>
              <a:rPr lang="en-US" sz="2000" dirty="0">
                <a:solidFill>
                  <a:srgbClr val="000000"/>
                </a:solidFill>
                <a:hlinkClick r:id="rId4">
                  <a:extLst>
                    <a:ext uri="{A12FA001-AC4F-418D-AE19-62706E023703}">
                      <ahyp:hlinkClr xmlns:ahyp="http://schemas.microsoft.com/office/drawing/2018/hyperlinkcolor" val="tx"/>
                    </a:ext>
                  </a:extLst>
                </a:hlinkClick>
              </a:rPr>
              <a:t>Widlowski.Jennifer@azdeq.gov</a:t>
            </a:r>
            <a:endParaRPr lang="en-US" sz="2000" dirty="0">
              <a:solidFill>
                <a:srgbClr val="000000"/>
              </a:solidFill>
            </a:endParaRPr>
          </a:p>
          <a:p>
            <a:pPr marL="0" indent="0">
              <a:buNone/>
            </a:pPr>
            <a:r>
              <a:rPr lang="en-US" sz="2000" dirty="0"/>
              <a:t>	(602) 771-2256</a:t>
            </a:r>
          </a:p>
        </p:txBody>
      </p:sp>
      <p:sp>
        <p:nvSpPr>
          <p:cNvPr id="5" name="Text Placeholder 4">
            <a:extLst>
              <a:ext uri="{FF2B5EF4-FFF2-40B4-BE49-F238E27FC236}">
                <a16:creationId xmlns:a16="http://schemas.microsoft.com/office/drawing/2014/main" id="{585FB9CF-25CB-1818-EAE8-6D2B024ABC1F}"/>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spTree>
    <p:extLst>
      <p:ext uri="{BB962C8B-B14F-4D97-AF65-F5344CB8AC3E}">
        <p14:creationId xmlns:p14="http://schemas.microsoft.com/office/powerpoint/2010/main" val="104854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E3000-30B0-0F4F-9BC2-184A819BCB43}"/>
              </a:ext>
            </a:extLst>
          </p:cNvPr>
          <p:cNvSpPr>
            <a:spLocks noGrp="1"/>
          </p:cNvSpPr>
          <p:nvPr>
            <p:ph type="body" sz="quarter" idx="11"/>
          </p:nvPr>
        </p:nvSpPr>
        <p:spPr>
          <a:xfrm>
            <a:off x="1139536" y="1065799"/>
            <a:ext cx="5148054" cy="617529"/>
          </a:xfrm>
        </p:spPr>
        <p:txBody>
          <a:bodyPr/>
          <a:lstStyle/>
          <a:p>
            <a:r>
              <a:rPr lang="en-US" dirty="0"/>
              <a:t>Overview</a:t>
            </a:r>
          </a:p>
        </p:txBody>
      </p:sp>
      <p:sp>
        <p:nvSpPr>
          <p:cNvPr id="4" name="Text Placeholder 3">
            <a:extLst>
              <a:ext uri="{FF2B5EF4-FFF2-40B4-BE49-F238E27FC236}">
                <a16:creationId xmlns:a16="http://schemas.microsoft.com/office/drawing/2014/main" id="{2CDA7EF3-D5EA-AB40-91A8-EEFD9830455B}"/>
              </a:ext>
            </a:extLst>
          </p:cNvPr>
          <p:cNvSpPr>
            <a:spLocks noGrp="1"/>
          </p:cNvSpPr>
          <p:nvPr>
            <p:ph type="body" sz="quarter" idx="13"/>
          </p:nvPr>
        </p:nvSpPr>
        <p:spPr>
          <a:xfrm>
            <a:off x="1211579" y="1755424"/>
            <a:ext cx="5550167" cy="3743676"/>
          </a:xfrm>
        </p:spPr>
        <p:txBody>
          <a:bodyPr/>
          <a:lstStyle/>
          <a:p>
            <a:r>
              <a:rPr lang="en-US" dirty="0"/>
              <a:t>Background </a:t>
            </a:r>
          </a:p>
          <a:p>
            <a:pPr lvl="1"/>
            <a:r>
              <a:rPr lang="en-US" dirty="0">
                <a:solidFill>
                  <a:srgbClr val="000000"/>
                </a:solidFill>
              </a:rPr>
              <a:t>Site Location </a:t>
            </a:r>
          </a:p>
          <a:p>
            <a:pPr lvl="1"/>
            <a:r>
              <a:rPr lang="en-US" dirty="0">
                <a:solidFill>
                  <a:srgbClr val="000000"/>
                </a:solidFill>
              </a:rPr>
              <a:t>Site History </a:t>
            </a:r>
          </a:p>
          <a:p>
            <a:pPr lvl="1"/>
            <a:r>
              <a:rPr lang="en-US" dirty="0">
                <a:solidFill>
                  <a:srgbClr val="000000"/>
                </a:solidFill>
              </a:rPr>
              <a:t>Previous Site Assessments  </a:t>
            </a:r>
          </a:p>
          <a:p>
            <a:r>
              <a:rPr lang="en-US" dirty="0"/>
              <a:t>Recent Site Assessments</a:t>
            </a:r>
          </a:p>
          <a:p>
            <a:pPr lvl="1"/>
            <a:r>
              <a:rPr lang="en-US" dirty="0">
                <a:solidFill>
                  <a:srgbClr val="000000"/>
                </a:solidFill>
              </a:rPr>
              <a:t>Alleyway Investigation </a:t>
            </a:r>
          </a:p>
          <a:p>
            <a:pPr lvl="1"/>
            <a:r>
              <a:rPr lang="en-US" dirty="0">
                <a:solidFill>
                  <a:srgbClr val="000000"/>
                </a:solidFill>
              </a:rPr>
              <a:t>Site Characterization Under the VRP</a:t>
            </a:r>
          </a:p>
          <a:p>
            <a:r>
              <a:rPr lang="en-US" dirty="0">
                <a:solidFill>
                  <a:srgbClr val="000000"/>
                </a:solidFill>
              </a:rPr>
              <a:t>Remediation/ Site Closure</a:t>
            </a:r>
            <a:endParaRPr lang="en-US" dirty="0"/>
          </a:p>
        </p:txBody>
      </p:sp>
      <p:sp>
        <p:nvSpPr>
          <p:cNvPr id="5" name="Text Placeholder 4">
            <a:extLst>
              <a:ext uri="{FF2B5EF4-FFF2-40B4-BE49-F238E27FC236}">
                <a16:creationId xmlns:a16="http://schemas.microsoft.com/office/drawing/2014/main" id="{AC03F2C4-4692-4C44-9BF2-C65613BC918D}"/>
              </a:ext>
            </a:extLst>
          </p:cNvPr>
          <p:cNvSpPr>
            <a:spLocks noGrp="1"/>
          </p:cNvSpPr>
          <p:nvPr>
            <p:ph type="body" sz="quarter" idx="17"/>
          </p:nvPr>
        </p:nvSpPr>
        <p:spPr>
          <a:xfrm>
            <a:off x="7035283" y="5845776"/>
            <a:ext cx="5156718" cy="381566"/>
          </a:xfrm>
        </p:spPr>
        <p:txBody>
          <a:bodyPr/>
          <a:lstStyle/>
          <a:p>
            <a:pPr algn="ctr"/>
            <a:r>
              <a:rPr lang="en-US" dirty="0"/>
              <a:t>FORMER FLINT OIL PROPERTY</a:t>
            </a:r>
          </a:p>
        </p:txBody>
      </p:sp>
      <p:pic>
        <p:nvPicPr>
          <p:cNvPr id="6" name="Content Placeholder 4">
            <a:extLst>
              <a:ext uri="{FF2B5EF4-FFF2-40B4-BE49-F238E27FC236}">
                <a16:creationId xmlns:a16="http://schemas.microsoft.com/office/drawing/2014/main" id="{118CC48D-E3A3-E919-52DA-6FEA2687E1ED}"/>
              </a:ext>
            </a:extLst>
          </p:cNvPr>
          <p:cNvPicPr>
            <a:picLocks noChangeAspect="1"/>
          </p:cNvPicPr>
          <p:nvPr/>
        </p:nvPicPr>
        <p:blipFill>
          <a:blip r:embed="rId3"/>
          <a:stretch>
            <a:fillRect/>
          </a:stretch>
        </p:blipFill>
        <p:spPr>
          <a:xfrm>
            <a:off x="7791582" y="147429"/>
            <a:ext cx="4148491" cy="5092038"/>
          </a:xfrm>
          <a:prstGeom prst="rect">
            <a:avLst/>
          </a:prstGeom>
        </p:spPr>
      </p:pic>
    </p:spTree>
    <p:extLst>
      <p:ext uri="{BB962C8B-B14F-4D97-AF65-F5344CB8AC3E}">
        <p14:creationId xmlns:p14="http://schemas.microsoft.com/office/powerpoint/2010/main" val="556060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0060-7CFF-DE1E-A95E-CFB779EFDA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85647E-C899-87FA-0843-8FED3D6B6F0E}"/>
              </a:ext>
            </a:extLst>
          </p:cNvPr>
          <p:cNvSpPr>
            <a:spLocks noGrp="1"/>
          </p:cNvSpPr>
          <p:nvPr>
            <p:ph type="body" sz="quarter" idx="11"/>
          </p:nvPr>
        </p:nvSpPr>
        <p:spPr>
          <a:xfrm>
            <a:off x="1139536" y="757034"/>
            <a:ext cx="5148054" cy="617529"/>
          </a:xfrm>
        </p:spPr>
        <p:txBody>
          <a:bodyPr/>
          <a:lstStyle/>
          <a:p>
            <a:r>
              <a:rPr lang="en-US" dirty="0"/>
              <a:t>Site Location</a:t>
            </a:r>
          </a:p>
        </p:txBody>
      </p:sp>
      <p:sp>
        <p:nvSpPr>
          <p:cNvPr id="4" name="Text Placeholder 3">
            <a:extLst>
              <a:ext uri="{FF2B5EF4-FFF2-40B4-BE49-F238E27FC236}">
                <a16:creationId xmlns:a16="http://schemas.microsoft.com/office/drawing/2014/main" id="{EE80E725-8042-0EEB-DD32-2C42F1F86D23}"/>
              </a:ext>
            </a:extLst>
          </p:cNvPr>
          <p:cNvSpPr>
            <a:spLocks noGrp="1"/>
          </p:cNvSpPr>
          <p:nvPr>
            <p:ph type="body" sz="quarter" idx="13"/>
          </p:nvPr>
        </p:nvSpPr>
        <p:spPr>
          <a:xfrm>
            <a:off x="1211580" y="1755424"/>
            <a:ext cx="5076010" cy="1876049"/>
          </a:xfrm>
        </p:spPr>
        <p:txBody>
          <a:bodyPr/>
          <a:lstStyle/>
          <a:p>
            <a:r>
              <a:rPr lang="en-US" dirty="0"/>
              <a:t>Approximately 1.3 acres</a:t>
            </a:r>
          </a:p>
          <a:p>
            <a:r>
              <a:rPr lang="en-US" dirty="0"/>
              <a:t>575 square foot office building remaining on site</a:t>
            </a:r>
          </a:p>
          <a:p>
            <a:r>
              <a:rPr lang="en-US" dirty="0"/>
              <a:t>Vacant </a:t>
            </a:r>
          </a:p>
        </p:txBody>
      </p:sp>
      <p:sp>
        <p:nvSpPr>
          <p:cNvPr id="5" name="Text Placeholder 4">
            <a:extLst>
              <a:ext uri="{FF2B5EF4-FFF2-40B4-BE49-F238E27FC236}">
                <a16:creationId xmlns:a16="http://schemas.microsoft.com/office/drawing/2014/main" id="{1C554B49-406D-E0A0-9725-540FEB9C1C5B}"/>
              </a:ext>
            </a:extLst>
          </p:cNvPr>
          <p:cNvSpPr>
            <a:spLocks noGrp="1"/>
          </p:cNvSpPr>
          <p:nvPr>
            <p:ph type="body" sz="quarter" idx="17"/>
          </p:nvPr>
        </p:nvSpPr>
        <p:spPr>
          <a:xfrm>
            <a:off x="7035283" y="5845776"/>
            <a:ext cx="5156718" cy="381566"/>
          </a:xfrm>
        </p:spPr>
        <p:txBody>
          <a:bodyPr/>
          <a:lstStyle/>
          <a:p>
            <a:pPr algn="ctr"/>
            <a:r>
              <a:rPr lang="en-US" dirty="0"/>
              <a:t>FORMER FLINT OIL PROPERTY</a:t>
            </a:r>
          </a:p>
        </p:txBody>
      </p:sp>
      <p:pic>
        <p:nvPicPr>
          <p:cNvPr id="6" name="Content Placeholder 4">
            <a:extLst>
              <a:ext uri="{FF2B5EF4-FFF2-40B4-BE49-F238E27FC236}">
                <a16:creationId xmlns:a16="http://schemas.microsoft.com/office/drawing/2014/main" id="{1D2B4E1A-6104-5A70-47FB-1A8D9EBCB9C4}"/>
              </a:ext>
            </a:extLst>
          </p:cNvPr>
          <p:cNvPicPr>
            <a:picLocks noChangeAspect="1"/>
          </p:cNvPicPr>
          <p:nvPr/>
        </p:nvPicPr>
        <p:blipFill>
          <a:blip r:embed="rId3"/>
          <a:stretch>
            <a:fillRect/>
          </a:stretch>
        </p:blipFill>
        <p:spPr>
          <a:xfrm>
            <a:off x="7791582" y="147429"/>
            <a:ext cx="4148491" cy="5092038"/>
          </a:xfrm>
          <a:prstGeom prst="rect">
            <a:avLst/>
          </a:prstGeom>
        </p:spPr>
      </p:pic>
    </p:spTree>
    <p:extLst>
      <p:ext uri="{BB962C8B-B14F-4D97-AF65-F5344CB8AC3E}">
        <p14:creationId xmlns:p14="http://schemas.microsoft.com/office/powerpoint/2010/main" val="107067465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E3000-30B0-0F4F-9BC2-184A819BCB43}"/>
              </a:ext>
            </a:extLst>
          </p:cNvPr>
          <p:cNvSpPr>
            <a:spLocks noGrp="1"/>
          </p:cNvSpPr>
          <p:nvPr>
            <p:ph type="body" sz="quarter" idx="11"/>
          </p:nvPr>
        </p:nvSpPr>
        <p:spPr>
          <a:xfrm>
            <a:off x="1139536" y="707913"/>
            <a:ext cx="5858423" cy="617529"/>
          </a:xfrm>
        </p:spPr>
        <p:txBody>
          <a:bodyPr/>
          <a:lstStyle/>
          <a:p>
            <a:r>
              <a:rPr lang="en-US" dirty="0"/>
              <a:t>Site History</a:t>
            </a:r>
          </a:p>
        </p:txBody>
      </p:sp>
      <p:sp>
        <p:nvSpPr>
          <p:cNvPr id="4" name="Text Placeholder 3">
            <a:extLst>
              <a:ext uri="{FF2B5EF4-FFF2-40B4-BE49-F238E27FC236}">
                <a16:creationId xmlns:a16="http://schemas.microsoft.com/office/drawing/2014/main" id="{2CDA7EF3-D5EA-AB40-91A8-EEFD9830455B}"/>
              </a:ext>
            </a:extLst>
          </p:cNvPr>
          <p:cNvSpPr>
            <a:spLocks noGrp="1"/>
          </p:cNvSpPr>
          <p:nvPr>
            <p:ph type="body" sz="quarter" idx="13"/>
          </p:nvPr>
        </p:nvSpPr>
        <p:spPr>
          <a:xfrm>
            <a:off x="1278294" y="1325442"/>
            <a:ext cx="6197697" cy="4067652"/>
          </a:xfrm>
        </p:spPr>
        <p:txBody>
          <a:bodyPr/>
          <a:lstStyle/>
          <a:p>
            <a:r>
              <a:rPr lang="en-US" sz="1800" dirty="0"/>
              <a:t>Deeded by City of Tucson to Southern Pacific Company (later Union Pacific Company) from 1879 to 2002</a:t>
            </a:r>
          </a:p>
          <a:p>
            <a:r>
              <a:rPr lang="en-US" sz="1800" dirty="0"/>
              <a:t>As early as 1925, multiple bulk distributors of oil, gasoline and diesel fuel, solvents, and other related products used on site</a:t>
            </a:r>
          </a:p>
          <a:p>
            <a:r>
              <a:rPr lang="en-US" sz="1800" dirty="0"/>
              <a:t>Historical ASTs ranging from 1,000 gallon capacity to 34,000 gallons</a:t>
            </a:r>
          </a:p>
          <a:p>
            <a:r>
              <a:rPr lang="en-US" sz="1800" dirty="0"/>
              <a:t>ASTs and bulk containers removed in 2007</a:t>
            </a:r>
          </a:p>
          <a:p>
            <a:r>
              <a:rPr lang="en-US" sz="1800" dirty="0"/>
              <a:t>Structures (office, shop garage, warehouse and canopy on elevated platform, and storage garage) removed in 2009</a:t>
            </a:r>
          </a:p>
          <a:p>
            <a:endParaRPr lang="en-US" dirty="0"/>
          </a:p>
        </p:txBody>
      </p:sp>
      <p:sp>
        <p:nvSpPr>
          <p:cNvPr id="5" name="Text Placeholder 4">
            <a:extLst>
              <a:ext uri="{FF2B5EF4-FFF2-40B4-BE49-F238E27FC236}">
                <a16:creationId xmlns:a16="http://schemas.microsoft.com/office/drawing/2014/main" id="{AC03F2C4-4692-4C44-9BF2-C65613BC918D}"/>
              </a:ext>
            </a:extLst>
          </p:cNvPr>
          <p:cNvSpPr>
            <a:spLocks noGrp="1"/>
          </p:cNvSpPr>
          <p:nvPr>
            <p:ph type="body" sz="quarter" idx="17"/>
          </p:nvPr>
        </p:nvSpPr>
        <p:spPr>
          <a:xfrm>
            <a:off x="6997959" y="5818202"/>
            <a:ext cx="5194041" cy="381566"/>
          </a:xfrm>
        </p:spPr>
        <p:txBody>
          <a:bodyPr/>
          <a:lstStyle/>
          <a:p>
            <a:pPr algn="ctr"/>
            <a:r>
              <a:rPr lang="en-US" dirty="0"/>
              <a:t>FORMER FLINT OIL PROPERTY</a:t>
            </a:r>
          </a:p>
          <a:p>
            <a:pPr algn="ctr"/>
            <a:endParaRPr lang="en-US" dirty="0"/>
          </a:p>
        </p:txBody>
      </p:sp>
      <p:pic>
        <p:nvPicPr>
          <p:cNvPr id="6" name="Content Placeholder 5">
            <a:extLst>
              <a:ext uri="{FF2B5EF4-FFF2-40B4-BE49-F238E27FC236}">
                <a16:creationId xmlns:a16="http://schemas.microsoft.com/office/drawing/2014/main" id="{4464C29C-B14C-4062-0858-2E986142CF72}"/>
              </a:ext>
            </a:extLst>
          </p:cNvPr>
          <p:cNvPicPr>
            <a:picLocks noChangeAspect="1"/>
          </p:cNvPicPr>
          <p:nvPr/>
        </p:nvPicPr>
        <p:blipFill>
          <a:blip r:embed="rId2"/>
          <a:stretch>
            <a:fillRect/>
          </a:stretch>
        </p:blipFill>
        <p:spPr>
          <a:xfrm>
            <a:off x="7475992" y="65314"/>
            <a:ext cx="4641363" cy="5431183"/>
          </a:xfrm>
          <a:prstGeom prst="rect">
            <a:avLst/>
          </a:prstGeom>
        </p:spPr>
      </p:pic>
    </p:spTree>
    <p:extLst>
      <p:ext uri="{BB962C8B-B14F-4D97-AF65-F5344CB8AC3E}">
        <p14:creationId xmlns:p14="http://schemas.microsoft.com/office/powerpoint/2010/main" val="271979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3D98-34E4-3665-A677-15FBB7ACB0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176137-8C4E-5614-3385-9A08BAE3EC9C}"/>
              </a:ext>
            </a:extLst>
          </p:cNvPr>
          <p:cNvSpPr>
            <a:spLocks noGrp="1"/>
          </p:cNvSpPr>
          <p:nvPr>
            <p:ph type="body" sz="quarter" idx="11"/>
          </p:nvPr>
        </p:nvSpPr>
        <p:spPr>
          <a:xfrm>
            <a:off x="1139536" y="757034"/>
            <a:ext cx="8532498" cy="617529"/>
          </a:xfrm>
        </p:spPr>
        <p:txBody>
          <a:bodyPr/>
          <a:lstStyle/>
          <a:p>
            <a:r>
              <a:rPr lang="en-US" dirty="0"/>
              <a:t>Previous Site Assessments</a:t>
            </a:r>
          </a:p>
        </p:txBody>
      </p:sp>
      <p:sp>
        <p:nvSpPr>
          <p:cNvPr id="4" name="Text Placeholder 3">
            <a:extLst>
              <a:ext uri="{FF2B5EF4-FFF2-40B4-BE49-F238E27FC236}">
                <a16:creationId xmlns:a16="http://schemas.microsoft.com/office/drawing/2014/main" id="{16DAF56E-3A88-BDDB-FE78-4741EFE52810}"/>
              </a:ext>
            </a:extLst>
          </p:cNvPr>
          <p:cNvSpPr>
            <a:spLocks noGrp="1"/>
          </p:cNvSpPr>
          <p:nvPr>
            <p:ph type="body" sz="quarter" idx="13"/>
          </p:nvPr>
        </p:nvSpPr>
        <p:spPr>
          <a:xfrm>
            <a:off x="1278294" y="1388559"/>
            <a:ext cx="10553487" cy="3778898"/>
          </a:xfrm>
        </p:spPr>
        <p:txBody>
          <a:bodyPr/>
          <a:lstStyle/>
          <a:p>
            <a:r>
              <a:rPr lang="en-US" dirty="0"/>
              <a:t>2006  to 2020 multiple proje</a:t>
            </a:r>
            <a:r>
              <a:rPr lang="en-US" dirty="0">
                <a:solidFill>
                  <a:srgbClr val="181717"/>
                </a:solidFill>
              </a:rPr>
              <a:t>c</a:t>
            </a:r>
            <a:r>
              <a:rPr lang="en-US" dirty="0"/>
              <a:t>ts assessing</a:t>
            </a:r>
            <a:endParaRPr lang="en-US" dirty="0">
              <a:solidFill>
                <a:srgbClr val="181717"/>
              </a:solidFill>
            </a:endParaRPr>
          </a:p>
          <a:p>
            <a:pPr lvl="1"/>
            <a:r>
              <a:rPr lang="en-US" dirty="0">
                <a:solidFill>
                  <a:srgbClr val="181717"/>
                </a:solidFill>
                <a:latin typeface="Lato Medium" panose="020F0502020204030203" pitchFamily="34" charset="0"/>
                <a:ea typeface="Lato Medium" panose="020F0502020204030203" pitchFamily="34" charset="0"/>
                <a:cs typeface="Lato Medium" panose="020F0502020204030203" pitchFamily="34" charset="0"/>
              </a:rPr>
              <a:t>Soil contamination</a:t>
            </a:r>
          </a:p>
          <a:p>
            <a:pPr lvl="1"/>
            <a:r>
              <a:rPr lang="en-US" dirty="0">
                <a:solidFill>
                  <a:srgbClr val="181717"/>
                </a:solidFill>
                <a:latin typeface="Lato Medium" panose="020F0502020204030203" pitchFamily="34" charset="0"/>
                <a:ea typeface="Lato Medium" panose="020F0502020204030203" pitchFamily="34" charset="0"/>
                <a:cs typeface="Lato Medium" panose="020F0502020204030203" pitchFamily="34" charset="0"/>
              </a:rPr>
              <a:t>Potential for underground storage tanks</a:t>
            </a:r>
          </a:p>
          <a:p>
            <a:pPr lvl="1"/>
            <a:r>
              <a:rPr lang="en-US" dirty="0">
                <a:solidFill>
                  <a:srgbClr val="181717"/>
                </a:solidFill>
                <a:latin typeface="Lato Medium" panose="020F0502020204030203" pitchFamily="34" charset="0"/>
                <a:ea typeface="Lato Medium" panose="020F0502020204030203" pitchFamily="34" charset="0"/>
                <a:cs typeface="Lato Medium" panose="020F0502020204030203" pitchFamily="34" charset="0"/>
              </a:rPr>
              <a:t>Asbestos in on-site structures</a:t>
            </a:r>
          </a:p>
          <a:p>
            <a:pPr lvl="1"/>
            <a:r>
              <a:rPr lang="en-US" dirty="0">
                <a:solidFill>
                  <a:srgbClr val="181717"/>
                </a:solidFill>
                <a:latin typeface="Lato Medium" panose="020F0502020204030203" pitchFamily="34" charset="0"/>
                <a:ea typeface="Lato Medium" panose="020F0502020204030203" pitchFamily="34" charset="0"/>
                <a:cs typeface="Lato Medium" panose="020F0502020204030203" pitchFamily="34" charset="0"/>
              </a:rPr>
              <a:t>Lead-based paint in on-site structures</a:t>
            </a:r>
          </a:p>
          <a:p>
            <a:r>
              <a:rPr lang="en-US" b="1" dirty="0"/>
              <a:t>2024 – Alleyway soil investigation (Community Request)</a:t>
            </a:r>
          </a:p>
          <a:p>
            <a:r>
              <a:rPr lang="en-US" b="1" dirty="0"/>
              <a:t>2025 – Final site soil investigation</a:t>
            </a:r>
          </a:p>
          <a:p>
            <a:r>
              <a:rPr lang="en-US" b="1"/>
              <a:t>Next Steps: </a:t>
            </a:r>
            <a:r>
              <a:rPr lang="en-US" b="1" dirty="0"/>
              <a:t>Site Remediation and </a:t>
            </a:r>
            <a:r>
              <a:rPr lang="en-US" b="1"/>
              <a:t>Final Reporting</a:t>
            </a:r>
            <a:endParaRPr lang="en-US" b="1" dirty="0"/>
          </a:p>
        </p:txBody>
      </p:sp>
      <p:sp>
        <p:nvSpPr>
          <p:cNvPr id="5" name="Text Placeholder 4">
            <a:extLst>
              <a:ext uri="{FF2B5EF4-FFF2-40B4-BE49-F238E27FC236}">
                <a16:creationId xmlns:a16="http://schemas.microsoft.com/office/drawing/2014/main" id="{48AB82D6-ACFA-1150-A390-64D18BEA12E4}"/>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spTree>
    <p:extLst>
      <p:ext uri="{BB962C8B-B14F-4D97-AF65-F5344CB8AC3E}">
        <p14:creationId xmlns:p14="http://schemas.microsoft.com/office/powerpoint/2010/main" val="69573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50911-AC52-221B-ED4C-82EECF734A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983068-734C-997B-B310-E17DDFE53F53}"/>
              </a:ext>
            </a:extLst>
          </p:cNvPr>
          <p:cNvSpPr>
            <a:spLocks noGrp="1"/>
          </p:cNvSpPr>
          <p:nvPr>
            <p:ph type="body" sz="quarter" idx="11"/>
          </p:nvPr>
        </p:nvSpPr>
        <p:spPr>
          <a:xfrm>
            <a:off x="1055315" y="710793"/>
            <a:ext cx="10291664" cy="617529"/>
          </a:xfrm>
        </p:spPr>
        <p:txBody>
          <a:bodyPr/>
          <a:lstStyle/>
          <a:p>
            <a:r>
              <a:rPr lang="en-US" dirty="0"/>
              <a:t>Alleyway Soil Investigation </a:t>
            </a:r>
          </a:p>
        </p:txBody>
      </p:sp>
      <p:sp>
        <p:nvSpPr>
          <p:cNvPr id="4" name="Text Placeholder 3">
            <a:extLst>
              <a:ext uri="{FF2B5EF4-FFF2-40B4-BE49-F238E27FC236}">
                <a16:creationId xmlns:a16="http://schemas.microsoft.com/office/drawing/2014/main" id="{46A78FB5-B786-1406-CF33-7974826DCCD2}"/>
              </a:ext>
            </a:extLst>
          </p:cNvPr>
          <p:cNvSpPr>
            <a:spLocks noGrp="1"/>
          </p:cNvSpPr>
          <p:nvPr>
            <p:ph type="body" sz="quarter" idx="13"/>
          </p:nvPr>
        </p:nvSpPr>
        <p:spPr>
          <a:xfrm>
            <a:off x="921927" y="1328322"/>
            <a:ext cx="5743568" cy="4064772"/>
          </a:xfrm>
        </p:spPr>
        <p:txBody>
          <a:bodyPr/>
          <a:lstStyle/>
          <a:p>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During the previous public meeting, citizens were concerned that </a:t>
            </a:r>
            <a:r>
              <a:rPr lang="en-US" sz="2000" dirty="0"/>
              <a:t>past industrial activities may have contributed to releases of contaminants in stormwater and fugitive dust to adjoining properties. </a:t>
            </a:r>
          </a:p>
          <a:p>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The alleyway was sampled to evaluate the presence of petroleum constituents and metals.</a:t>
            </a:r>
          </a:p>
          <a:p>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10 soil samples were collected from 5-10 inches below the ground surface.</a:t>
            </a:r>
            <a:br>
              <a:rPr lang="en-US" sz="1600" dirty="0">
                <a:solidFill>
                  <a:srgbClr val="000000"/>
                </a:solidFill>
              </a:rPr>
            </a:br>
            <a:endParaRPr lang="en-US" sz="1600" dirty="0">
              <a:solidFill>
                <a:srgbClr val="000000"/>
              </a:solidFill>
            </a:endParaRPr>
          </a:p>
          <a:p>
            <a:pPr marL="0" indent="0">
              <a:buNone/>
            </a:pPr>
            <a:endParaRPr lang="en-US" sz="2000" dirty="0"/>
          </a:p>
        </p:txBody>
      </p:sp>
      <p:sp>
        <p:nvSpPr>
          <p:cNvPr id="5" name="Text Placeholder 4">
            <a:extLst>
              <a:ext uri="{FF2B5EF4-FFF2-40B4-BE49-F238E27FC236}">
                <a16:creationId xmlns:a16="http://schemas.microsoft.com/office/drawing/2014/main" id="{570AE697-6FF6-9A0B-15A0-78D29377C666}"/>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8" name="Picture 7">
            <a:extLst>
              <a:ext uri="{FF2B5EF4-FFF2-40B4-BE49-F238E27FC236}">
                <a16:creationId xmlns:a16="http://schemas.microsoft.com/office/drawing/2014/main" id="{A839EBA7-805B-04CF-9531-69944A0CF650}"/>
              </a:ext>
            </a:extLst>
          </p:cNvPr>
          <p:cNvPicPr>
            <a:picLocks noChangeAspect="1"/>
          </p:cNvPicPr>
          <p:nvPr/>
        </p:nvPicPr>
        <p:blipFill>
          <a:blip r:embed="rId4"/>
          <a:srcRect b="4031"/>
          <a:stretch>
            <a:fillRect/>
          </a:stretch>
        </p:blipFill>
        <p:spPr>
          <a:xfrm>
            <a:off x="7065535" y="139231"/>
            <a:ext cx="5007026" cy="5774663"/>
          </a:xfrm>
          <a:prstGeom prst="rect">
            <a:avLst/>
          </a:prstGeom>
        </p:spPr>
      </p:pic>
    </p:spTree>
    <p:extLst>
      <p:ext uri="{BB962C8B-B14F-4D97-AF65-F5344CB8AC3E}">
        <p14:creationId xmlns:p14="http://schemas.microsoft.com/office/powerpoint/2010/main" val="137864303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C3303-8020-1974-3B3C-5B5CD21ABE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5F1BFC-5363-1BD2-D975-8EA4B79A4787}"/>
              </a:ext>
            </a:extLst>
          </p:cNvPr>
          <p:cNvSpPr>
            <a:spLocks noGrp="1"/>
          </p:cNvSpPr>
          <p:nvPr>
            <p:ph type="body" sz="quarter" idx="11"/>
          </p:nvPr>
        </p:nvSpPr>
        <p:spPr>
          <a:xfrm>
            <a:off x="1055315" y="732302"/>
            <a:ext cx="10291664" cy="617529"/>
          </a:xfrm>
        </p:spPr>
        <p:txBody>
          <a:bodyPr/>
          <a:lstStyle/>
          <a:p>
            <a:r>
              <a:rPr lang="en-US" dirty="0"/>
              <a:t>Alleyway Soil Investigation </a:t>
            </a:r>
          </a:p>
        </p:txBody>
      </p:sp>
      <p:sp>
        <p:nvSpPr>
          <p:cNvPr id="4" name="Text Placeholder 3">
            <a:extLst>
              <a:ext uri="{FF2B5EF4-FFF2-40B4-BE49-F238E27FC236}">
                <a16:creationId xmlns:a16="http://schemas.microsoft.com/office/drawing/2014/main" id="{31919F9B-C793-3F43-B788-21C5BE7AC1CB}"/>
              </a:ext>
            </a:extLst>
          </p:cNvPr>
          <p:cNvSpPr>
            <a:spLocks noGrp="1"/>
          </p:cNvSpPr>
          <p:nvPr>
            <p:ph type="body" sz="quarter" idx="13"/>
          </p:nvPr>
        </p:nvSpPr>
        <p:spPr>
          <a:xfrm>
            <a:off x="613611" y="1349831"/>
            <a:ext cx="6332485" cy="4043263"/>
          </a:xfrm>
        </p:spPr>
        <p:txBody>
          <a:bodyPr/>
          <a:lstStyle/>
          <a:p>
            <a:r>
              <a:rPr lang="en-US" sz="2000" dirty="0">
                <a:latin typeface="Lato Medium" panose="020F0502020204030203" pitchFamily="34" charset="0"/>
                <a:ea typeface="Lato Medium" panose="020F0502020204030203" pitchFamily="34" charset="0"/>
                <a:cs typeface="Lato Medium" panose="020F0502020204030203" pitchFamily="34" charset="0"/>
              </a:rPr>
              <a:t>Results: </a:t>
            </a:r>
          </a:p>
          <a:p>
            <a:pPr lvl="1"/>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Arsenic in S-9 exceeded cleanup standards. </a:t>
            </a:r>
          </a:p>
          <a:p>
            <a:pPr lvl="1"/>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All other analytes were below cleanup standards.</a:t>
            </a:r>
          </a:p>
          <a:p>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Conclusion:</a:t>
            </a:r>
            <a:endParaRPr lang="en-US" sz="2000" dirty="0">
              <a:latin typeface="Lato Medium" panose="020F0502020204030203" pitchFamily="34" charset="0"/>
              <a:ea typeface="Lato Medium" panose="020F0502020204030203" pitchFamily="34" charset="0"/>
              <a:cs typeface="Lato Medium" panose="020F0502020204030203" pitchFamily="34" charset="0"/>
            </a:endParaRPr>
          </a:p>
          <a:p>
            <a:pPr lvl="1">
              <a:tabLst>
                <a:tab pos="1881188" algn="l"/>
              </a:tabLst>
            </a:pPr>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No immediate action required since the soil is covered by pavement.  </a:t>
            </a:r>
          </a:p>
          <a:p>
            <a:pPr lvl="1">
              <a:tabLst>
                <a:tab pos="1881188" algn="l"/>
              </a:tabLst>
            </a:pPr>
            <a:r>
              <a:rPr lang="en-US" sz="20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A soil management plan should be used when the soil is disturbed and/or transported.</a:t>
            </a:r>
            <a:r>
              <a:rPr lang="en-US" sz="2000" dirty="0">
                <a:latin typeface="Lato Medium" panose="020F0502020204030203" pitchFamily="34" charset="0"/>
                <a:ea typeface="Lato Medium" panose="020F0502020204030203" pitchFamily="34" charset="0"/>
                <a:cs typeface="Lato Medium" panose="020F0502020204030203" pitchFamily="34" charset="0"/>
              </a:rPr>
              <a:t> </a:t>
            </a:r>
            <a:endParaRPr lang="en-US" dirty="0">
              <a:latin typeface="Lato Medium" panose="020F0502020204030203" pitchFamily="34" charset="0"/>
              <a:ea typeface="Lato Medium" panose="020F0502020204030203" pitchFamily="34" charset="0"/>
              <a:cs typeface="Lato Medium" panose="020F0502020204030203" pitchFamily="34" charset="0"/>
            </a:endParaRPr>
          </a:p>
          <a:p>
            <a:pPr marL="0" indent="0">
              <a:buNone/>
            </a:pPr>
            <a:endParaRPr lang="en-US" sz="2000" dirty="0"/>
          </a:p>
        </p:txBody>
      </p:sp>
      <p:sp>
        <p:nvSpPr>
          <p:cNvPr id="5" name="Text Placeholder 4">
            <a:extLst>
              <a:ext uri="{FF2B5EF4-FFF2-40B4-BE49-F238E27FC236}">
                <a16:creationId xmlns:a16="http://schemas.microsoft.com/office/drawing/2014/main" id="{3CF9AFF6-C9FE-C8BA-30DC-F2BE505F9512}"/>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8" name="Picture 7">
            <a:extLst>
              <a:ext uri="{FF2B5EF4-FFF2-40B4-BE49-F238E27FC236}">
                <a16:creationId xmlns:a16="http://schemas.microsoft.com/office/drawing/2014/main" id="{1607893D-567D-7620-5B1F-449274082AEE}"/>
              </a:ext>
            </a:extLst>
          </p:cNvPr>
          <p:cNvPicPr>
            <a:picLocks noChangeAspect="1"/>
          </p:cNvPicPr>
          <p:nvPr/>
        </p:nvPicPr>
        <p:blipFill>
          <a:blip r:embed="rId4"/>
          <a:srcRect b="4031"/>
          <a:stretch>
            <a:fillRect/>
          </a:stretch>
        </p:blipFill>
        <p:spPr>
          <a:xfrm>
            <a:off x="7065535" y="139231"/>
            <a:ext cx="5007026" cy="5774663"/>
          </a:xfrm>
          <a:prstGeom prst="rect">
            <a:avLst/>
          </a:prstGeom>
        </p:spPr>
      </p:pic>
      <p:sp>
        <p:nvSpPr>
          <p:cNvPr id="3" name="Arrow: Right 2">
            <a:extLst>
              <a:ext uri="{FF2B5EF4-FFF2-40B4-BE49-F238E27FC236}">
                <a16:creationId xmlns:a16="http://schemas.microsoft.com/office/drawing/2014/main" id="{429D6A18-FB22-E657-8E0A-33006AC9EB52}"/>
              </a:ext>
            </a:extLst>
          </p:cNvPr>
          <p:cNvSpPr/>
          <p:nvPr/>
        </p:nvSpPr>
        <p:spPr>
          <a:xfrm rot="1806501">
            <a:off x="8857605" y="913875"/>
            <a:ext cx="659883" cy="4678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56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560B-619D-B361-0D3E-EFE4EC56E9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006895-BB9E-34A4-9E13-5B84894562D1}"/>
              </a:ext>
            </a:extLst>
          </p:cNvPr>
          <p:cNvSpPr>
            <a:spLocks noGrp="1"/>
          </p:cNvSpPr>
          <p:nvPr>
            <p:ph type="body" sz="quarter" idx="11"/>
          </p:nvPr>
        </p:nvSpPr>
        <p:spPr>
          <a:xfrm>
            <a:off x="1139536" y="1065799"/>
            <a:ext cx="10291664" cy="617529"/>
          </a:xfrm>
        </p:spPr>
        <p:txBody>
          <a:bodyPr/>
          <a:lstStyle/>
          <a:p>
            <a:r>
              <a:rPr lang="en-US" dirty="0"/>
              <a:t>Final Site Soil Investigation</a:t>
            </a:r>
          </a:p>
        </p:txBody>
      </p:sp>
      <p:sp>
        <p:nvSpPr>
          <p:cNvPr id="4" name="Text Placeholder 3">
            <a:extLst>
              <a:ext uri="{FF2B5EF4-FFF2-40B4-BE49-F238E27FC236}">
                <a16:creationId xmlns:a16="http://schemas.microsoft.com/office/drawing/2014/main" id="{17C6E204-ECA8-F5ED-B57C-0A4498DD4CB9}"/>
              </a:ext>
            </a:extLst>
          </p:cNvPr>
          <p:cNvSpPr>
            <a:spLocks noGrp="1"/>
          </p:cNvSpPr>
          <p:nvPr>
            <p:ph type="body" sz="quarter" idx="13"/>
          </p:nvPr>
        </p:nvSpPr>
        <p:spPr>
          <a:xfrm>
            <a:off x="637947" y="1614196"/>
            <a:ext cx="11294842" cy="4062704"/>
          </a:xfrm>
        </p:spPr>
        <p:txBody>
          <a:bodyPr/>
          <a:lstStyle/>
          <a:p>
            <a:r>
              <a:rPr lang="en-US" dirty="0"/>
              <a:t>Conducted under State Voluntary Remediation Program</a:t>
            </a:r>
          </a:p>
          <a:p>
            <a:r>
              <a:rPr lang="en-US" dirty="0"/>
              <a:t>Project Plans were available for review and public comment</a:t>
            </a:r>
          </a:p>
          <a:p>
            <a:r>
              <a:rPr lang="en-US" dirty="0"/>
              <a:t>State-reviewed and approved Project Plans after incorporation of public comments</a:t>
            </a:r>
          </a:p>
          <a:p>
            <a:r>
              <a:rPr lang="en-US" dirty="0"/>
              <a:t>Contaminants in soil were compared to residential cleanup standards</a:t>
            </a:r>
          </a:p>
        </p:txBody>
      </p:sp>
      <p:sp>
        <p:nvSpPr>
          <p:cNvPr id="5" name="Text Placeholder 4">
            <a:extLst>
              <a:ext uri="{FF2B5EF4-FFF2-40B4-BE49-F238E27FC236}">
                <a16:creationId xmlns:a16="http://schemas.microsoft.com/office/drawing/2014/main" id="{19350B4F-CF7C-7BC0-BA79-BB4B72C8F933}"/>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spTree>
    <p:extLst>
      <p:ext uri="{BB962C8B-B14F-4D97-AF65-F5344CB8AC3E}">
        <p14:creationId xmlns:p14="http://schemas.microsoft.com/office/powerpoint/2010/main" val="73723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D4D6B-7183-D4F1-B96D-8E1AB56742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F00671-4BF9-7CE8-7DEF-070F31004CDD}"/>
              </a:ext>
            </a:extLst>
          </p:cNvPr>
          <p:cNvSpPr>
            <a:spLocks noGrp="1"/>
          </p:cNvSpPr>
          <p:nvPr>
            <p:ph type="body" sz="quarter" idx="11"/>
          </p:nvPr>
        </p:nvSpPr>
        <p:spPr>
          <a:xfrm>
            <a:off x="1139536" y="1065799"/>
            <a:ext cx="10291664" cy="617529"/>
          </a:xfrm>
        </p:spPr>
        <p:txBody>
          <a:bodyPr/>
          <a:lstStyle/>
          <a:p>
            <a:r>
              <a:rPr lang="en-US" dirty="0"/>
              <a:t>Permitting</a:t>
            </a:r>
          </a:p>
        </p:txBody>
      </p:sp>
      <p:sp>
        <p:nvSpPr>
          <p:cNvPr id="4" name="Text Placeholder 3">
            <a:extLst>
              <a:ext uri="{FF2B5EF4-FFF2-40B4-BE49-F238E27FC236}">
                <a16:creationId xmlns:a16="http://schemas.microsoft.com/office/drawing/2014/main" id="{E44A2CE3-ABAB-9C86-8172-115B37391441}"/>
              </a:ext>
            </a:extLst>
          </p:cNvPr>
          <p:cNvSpPr>
            <a:spLocks noGrp="1"/>
          </p:cNvSpPr>
          <p:nvPr>
            <p:ph type="body" sz="quarter" idx="13"/>
          </p:nvPr>
        </p:nvSpPr>
        <p:spPr>
          <a:xfrm>
            <a:off x="625641" y="1614196"/>
            <a:ext cx="5739063" cy="3778898"/>
          </a:xfrm>
        </p:spPr>
        <p:txBody>
          <a:bodyPr/>
          <a:lstStyle/>
          <a:p>
            <a:r>
              <a:rPr lang="en-US" sz="2200" dirty="0"/>
              <a:t>Stormwater Pollution Prevention Plan – Arizona Department of Environmental Quality</a:t>
            </a:r>
          </a:p>
          <a:p>
            <a:r>
              <a:rPr lang="en-US" sz="2200" dirty="0"/>
              <a:t>Dust Control – Pima County Department of Environmental Quality</a:t>
            </a:r>
          </a:p>
          <a:p>
            <a:r>
              <a:rPr lang="en-US" sz="2200" dirty="0"/>
              <a:t>Perimeter Air Monitoring</a:t>
            </a:r>
          </a:p>
          <a:p>
            <a:r>
              <a:rPr lang="en-US" sz="2200" dirty="0"/>
              <a:t>Vibration Monitoring</a:t>
            </a:r>
          </a:p>
        </p:txBody>
      </p:sp>
      <p:sp>
        <p:nvSpPr>
          <p:cNvPr id="5" name="Text Placeholder 4">
            <a:extLst>
              <a:ext uri="{FF2B5EF4-FFF2-40B4-BE49-F238E27FC236}">
                <a16:creationId xmlns:a16="http://schemas.microsoft.com/office/drawing/2014/main" id="{78A17619-E74C-8391-DC6C-1B97FE62C7C6}"/>
              </a:ext>
            </a:extLst>
          </p:cNvPr>
          <p:cNvSpPr>
            <a:spLocks noGrp="1"/>
          </p:cNvSpPr>
          <p:nvPr>
            <p:ph type="body" sz="quarter" idx="17"/>
          </p:nvPr>
        </p:nvSpPr>
        <p:spPr>
          <a:xfrm>
            <a:off x="6988629" y="5818202"/>
            <a:ext cx="5203371" cy="381566"/>
          </a:xfrm>
        </p:spPr>
        <p:txBody>
          <a:bodyPr/>
          <a:lstStyle/>
          <a:p>
            <a:pPr algn="ctr"/>
            <a:r>
              <a:rPr lang="en-US" dirty="0"/>
              <a:t>FORMER FLINT OIL PROPERTY</a:t>
            </a:r>
          </a:p>
          <a:p>
            <a:pPr algn="ctr"/>
            <a:endParaRPr lang="en-US" dirty="0"/>
          </a:p>
        </p:txBody>
      </p:sp>
      <p:pic>
        <p:nvPicPr>
          <p:cNvPr id="6" name="Picture 5">
            <a:extLst>
              <a:ext uri="{FF2B5EF4-FFF2-40B4-BE49-F238E27FC236}">
                <a16:creationId xmlns:a16="http://schemas.microsoft.com/office/drawing/2014/main" id="{3264F93B-6DC2-7DB7-5697-613C43492FCF}"/>
              </a:ext>
            </a:extLst>
          </p:cNvPr>
          <p:cNvPicPr>
            <a:picLocks noChangeAspect="1"/>
          </p:cNvPicPr>
          <p:nvPr/>
        </p:nvPicPr>
        <p:blipFill>
          <a:blip r:embed="rId2"/>
          <a:srcRect l="13341" t="18772" r="4439"/>
          <a:stretch>
            <a:fillRect/>
          </a:stretch>
        </p:blipFill>
        <p:spPr>
          <a:xfrm>
            <a:off x="6582085" y="1577651"/>
            <a:ext cx="5363009" cy="3972917"/>
          </a:xfrm>
          <a:prstGeom prst="rect">
            <a:avLst/>
          </a:prstGeom>
        </p:spPr>
      </p:pic>
    </p:spTree>
    <p:extLst>
      <p:ext uri="{BB962C8B-B14F-4D97-AF65-F5344CB8AC3E}">
        <p14:creationId xmlns:p14="http://schemas.microsoft.com/office/powerpoint/2010/main" val="4224899624"/>
      </p:ext>
    </p:extLst>
  </p:cSld>
  <p:clrMapOvr>
    <a:masterClrMapping/>
  </p:clrMapOvr>
</p:sld>
</file>

<file path=ppt/theme/theme1.xml><?xml version="1.0" encoding="utf-8"?>
<a:theme xmlns:a="http://schemas.openxmlformats.org/drawingml/2006/main" name="Office Theme">
  <a:themeElements>
    <a:clrScheme name="Tucson Water Colors">
      <a:dk1>
        <a:srgbClr val="00ACED"/>
      </a:dk1>
      <a:lt1>
        <a:srgbClr val="FFFFFF"/>
      </a:lt1>
      <a:dk2>
        <a:srgbClr val="0066A0"/>
      </a:dk2>
      <a:lt2>
        <a:srgbClr val="E7E6E6"/>
      </a:lt2>
      <a:accent1>
        <a:srgbClr val="01AEA9"/>
      </a:accent1>
      <a:accent2>
        <a:srgbClr val="03ACED"/>
      </a:accent2>
      <a:accent3>
        <a:srgbClr val="0065A0"/>
      </a:accent3>
      <a:accent4>
        <a:srgbClr val="02394A"/>
      </a:accent4>
      <a:accent5>
        <a:srgbClr val="E3F5F5"/>
      </a:accent5>
      <a:accent6>
        <a:srgbClr val="008EAB"/>
      </a:accent6>
      <a:hlink>
        <a:srgbClr val="00ADEC"/>
      </a:hlink>
      <a:folHlink>
        <a:srgbClr val="0981A8"/>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A57DFB64D1654FA41AB0B4305F8468" ma:contentTypeVersion="9" ma:contentTypeDescription="Create a new document." ma:contentTypeScope="" ma:versionID="fe832cb981db03a822a1403f245b2787">
  <xsd:schema xmlns:xsd="http://www.w3.org/2001/XMLSchema" xmlns:xs="http://www.w3.org/2001/XMLSchema" xmlns:p="http://schemas.microsoft.com/office/2006/metadata/properties" xmlns:ns2="5745a547-0cfb-4dbc-b17d-420fd509452e" xmlns:ns3="295b307a-1f46-473f-8b70-18f239050cb8" targetNamespace="http://schemas.microsoft.com/office/2006/metadata/properties" ma:root="true" ma:fieldsID="74ccaea008351b7e6ead8140a28f21ad" ns2:_="" ns3:_="">
    <xsd:import namespace="5745a547-0cfb-4dbc-b17d-420fd509452e"/>
    <xsd:import namespace="295b307a-1f46-473f-8b70-18f239050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5a547-0cfb-4dbc-b17d-420fd50945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5b307a-1f46-473f-8b70-18f239050cb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EDB9E8-5A3E-4A03-BE54-E29208701789}">
  <ds:schemaRefs>
    <ds:schemaRef ds:uri="http://schemas.microsoft.com/sharepoint/v3/contenttype/forms"/>
  </ds:schemaRefs>
</ds:datastoreItem>
</file>

<file path=customXml/itemProps2.xml><?xml version="1.0" encoding="utf-8"?>
<ds:datastoreItem xmlns:ds="http://schemas.openxmlformats.org/officeDocument/2006/customXml" ds:itemID="{DFA3FD33-7B18-42C9-975B-C646A90208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5a547-0cfb-4dbc-b17d-420fd509452e"/>
    <ds:schemaRef ds:uri="295b307a-1f46-473f-8b70-18f239050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C72749-0B2B-430A-94C8-7D1CF1A2F115}">
  <ds:schemaRefs>
    <ds:schemaRef ds:uri="http://purl.org/dc/dcmitype/"/>
    <ds:schemaRef ds:uri="http://schemas.microsoft.com/office/2006/documentManagement/types"/>
    <ds:schemaRef ds:uri="4fc4f787-e79f-4cf7-9190-4097e4accde4"/>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e7e8cb1e-a982-456d-8a2b-ece06b6865c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13923</TotalTime>
  <Words>1200</Words>
  <Application>Microsoft Office PowerPoint</Application>
  <PresentationFormat>Widescreen</PresentationFormat>
  <Paragraphs>160</Paragraphs>
  <Slides>16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Lato</vt:lpstr>
      <vt:lpstr>Lato Light</vt:lpstr>
      <vt:lpstr>Lato Medium</vt:lpstr>
      <vt:lpstr>Lato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Jones</dc:creator>
  <cp:lastModifiedBy>Koller, Derek D</cp:lastModifiedBy>
  <cp:revision>69</cp:revision>
  <dcterms:created xsi:type="dcterms:W3CDTF">2021-04-13T17:32:51Z</dcterms:created>
  <dcterms:modified xsi:type="dcterms:W3CDTF">2025-08-19T22:59:22Z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0x010100BCA57DFB64D1654FA41AB0B4305F8468</vt:lpwstr>
  </property>
</Properties>
</file>