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embeddedFontLst>
    <p:embeddedFont>
      <p:font typeface="Roboto"/>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oboto-bold.fntdata"/><Relationship Id="rId12" Type="http://schemas.openxmlformats.org/officeDocument/2006/relationships/slide" Target="slides/slide7.xml"/><Relationship Id="rId34" Type="http://schemas.openxmlformats.org/officeDocument/2006/relationships/font" Target="fonts/Roboto-regular.fntdata"/><Relationship Id="rId15" Type="http://schemas.openxmlformats.org/officeDocument/2006/relationships/slide" Target="slides/slide10.xml"/><Relationship Id="rId37" Type="http://schemas.openxmlformats.org/officeDocument/2006/relationships/font" Target="fonts/Roboto-boldItalic.fntdata"/><Relationship Id="rId14" Type="http://schemas.openxmlformats.org/officeDocument/2006/relationships/slide" Target="slides/slide9.xml"/><Relationship Id="rId36" Type="http://schemas.openxmlformats.org/officeDocument/2006/relationships/font" Target="fonts/Roboto-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fc207796f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fc207796f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0dfa7605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0dfa7605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30bf54d48f8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0bf54d48f8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14422cb78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314422cb7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0bf54d48f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0bf54d48f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30bf54d48f8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30bf54d48f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0bf54d48f8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0bf54d48f8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0bf54d48f8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30bf54d48f8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0bf54d48f8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0bf54d48f8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0bf54d48f8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0bf54d48f8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0bf54d48f8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0bf54d48f8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1c77eaead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1c77eaead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02456a18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02456a18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302456a18d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302456a18d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302456a18d0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302456a18d0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05ecaf672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305ecaf672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0702ddc3f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30702ddc3f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30702ddc3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30702ddc3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305e868de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305e868de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30702ddc3f0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30702ddc3f0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302456a18d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302456a18d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1c77eaeadc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1c77eaead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1c77eaead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1c77eaead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1c77eaeadc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1c77eaeadc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1c77eaeadc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1c77eaead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1c77eaea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1c77eaea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f66eb0654d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f66eb0654d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fc207796ff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fc207796ff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gradFill>
          <a:gsLst>
            <a:gs pos="0">
              <a:srgbClr val="DFEAFB"/>
            </a:gs>
            <a:gs pos="100000">
              <a:srgbClr val="6E9CE7"/>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hyperlink" Target="https://www.azleg.gov/ars/33/01413-01.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1.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hyperlink" Target="https://myaccount.swgas.com/Portal/#/LiraProgramPre" TargetMode="External"/><Relationship Id="rId4" Type="http://schemas.openxmlformats.org/officeDocument/2006/relationships/hyperlink" Target="https://www.swgas.com/lira_master_meter_application.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hyperlink" Target="https://www.pacificorp.com/content/dam/pcorp/documents/en/pacificpower/my-account/2025-care-applications/PP_CA_CARE_Master_Meter_App_UPDATE_04_2024_FNL.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hyperlink" Target="https://california.public.law/codes/ca_pub_util_code_section_739.5"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hyperlink" Target="https://regulations.justia.com/states/arizona/title-14/chapter-2/article-2/r14-2-205/"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hyperlink" Target="https://www.cpuc.ca.gov/regulatory-services/safety/mhp/mobilehome-park-utility-upgrade-program/mobilehome-park-utility-upgrade-program-frequently-asked-questions#:~:text=At%20the%20end%20of%20the%20conversion%20process,%20there%20cannot%20b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2044042"/>
            <a:ext cx="9144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sp>
        <p:nvSpPr>
          <p:cNvPr id="55" name="Google Shape;55;p13"/>
          <p:cNvSpPr txBox="1"/>
          <p:nvPr/>
        </p:nvSpPr>
        <p:spPr>
          <a:xfrm>
            <a:off x="540725" y="1121025"/>
            <a:ext cx="7833900" cy="1978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chemeClr val="dk1"/>
                </a:solidFill>
              </a:rPr>
              <a:t>High Utility Costs for Mobile Home Park Residents:</a:t>
            </a:r>
            <a:endParaRPr sz="3600">
              <a:solidFill>
                <a:schemeClr val="dk1"/>
              </a:solidFill>
            </a:endParaRPr>
          </a:p>
          <a:p>
            <a:pPr indent="0" lvl="0" marL="0" rtl="0" algn="ctr">
              <a:spcBef>
                <a:spcPts val="0"/>
              </a:spcBef>
              <a:spcAft>
                <a:spcPts val="0"/>
              </a:spcAft>
              <a:buNone/>
            </a:pPr>
            <a:r>
              <a:rPr lang="en" sz="3700">
                <a:solidFill>
                  <a:schemeClr val="dk1"/>
                </a:solidFill>
              </a:rPr>
              <a:t>Issues and </a:t>
            </a:r>
            <a:r>
              <a:rPr lang="en" sz="3700">
                <a:solidFill>
                  <a:schemeClr val="dk1"/>
                </a:solidFill>
              </a:rPr>
              <a:t>Remedies</a:t>
            </a:r>
            <a:endParaRPr sz="3700">
              <a:solidFill>
                <a:schemeClr val="dk1"/>
              </a:solidFill>
            </a:endParaRPr>
          </a:p>
          <a:p>
            <a:pPr indent="0" lvl="0" marL="0" rtl="0" algn="ctr">
              <a:spcBef>
                <a:spcPts val="0"/>
              </a:spcBef>
              <a:spcAft>
                <a:spcPts val="0"/>
              </a:spcAft>
              <a:buNone/>
            </a:pPr>
            <a:r>
              <a:rPr lang="en" sz="2700">
                <a:solidFill>
                  <a:schemeClr val="dk1"/>
                </a:solidFill>
              </a:rPr>
              <a:t>December 5, 2024</a:t>
            </a:r>
            <a:endParaRPr sz="2700">
              <a:solidFill>
                <a:schemeClr val="dk1"/>
              </a:solidFill>
            </a:endParaRPr>
          </a:p>
          <a:p>
            <a:pPr indent="0" lvl="0" marL="0" rtl="0" algn="ctr">
              <a:spcBef>
                <a:spcPts val="0"/>
              </a:spcBef>
              <a:spcAft>
                <a:spcPts val="0"/>
              </a:spcAft>
              <a:buNone/>
            </a:pPr>
            <a:r>
              <a:t/>
            </a:r>
            <a:endParaRPr sz="2700">
              <a:solidFill>
                <a:schemeClr val="dk1"/>
              </a:solidFill>
            </a:endParaRPr>
          </a:p>
          <a:p>
            <a:pPr indent="0" lvl="0" marL="0" rtl="0" algn="ctr">
              <a:spcBef>
                <a:spcPts val="0"/>
              </a:spcBef>
              <a:spcAft>
                <a:spcPts val="0"/>
              </a:spcAft>
              <a:buNone/>
            </a:pPr>
            <a:r>
              <a:rPr lang="en" sz="2700">
                <a:solidFill>
                  <a:schemeClr val="dk1"/>
                </a:solidFill>
              </a:rPr>
              <a:t>Raye Winch</a:t>
            </a:r>
            <a:endParaRPr sz="27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of Utility Overcharging in Tucson </a:t>
            </a:r>
            <a:r>
              <a:rPr lang="en" sz="1577"/>
              <a:t>(Ward 3, County District 3</a:t>
            </a:r>
            <a:endParaRPr sz="1577"/>
          </a:p>
        </p:txBody>
      </p:sp>
      <p:sp>
        <p:nvSpPr>
          <p:cNvPr id="110" name="Google Shape;110;p22"/>
          <p:cNvSpPr txBox="1"/>
          <p:nvPr>
            <p:ph idx="1" type="body"/>
          </p:nvPr>
        </p:nvSpPr>
        <p:spPr>
          <a:xfrm>
            <a:off x="311700" y="1152475"/>
            <a:ext cx="8353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2800">
                <a:solidFill>
                  <a:schemeClr val="dk1"/>
                </a:solidFill>
              </a:rPr>
              <a:t>Flowing Wells Garden: Residents signed a petition mostly focused on utility charges (mostly electricity). Some as high as $1200. Others $900, $600, $800, $400. About 75% of park have reported high charges. About 57 units occupied. The electric bill for a snowbird who was not in the home that month had an electric bill of $300 for a month when no one in the home.</a:t>
            </a:r>
            <a:endParaRPr sz="28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of Utility Overcharging in Tucson </a:t>
            </a:r>
            <a:r>
              <a:rPr lang="en" sz="1577"/>
              <a:t>(Ward 3, County District 3</a:t>
            </a:r>
            <a:endParaRPr sz="1577"/>
          </a:p>
          <a:p>
            <a:pPr indent="0" lvl="0" marL="0" rtl="0" algn="l">
              <a:spcBef>
                <a:spcPts val="0"/>
              </a:spcBef>
              <a:spcAft>
                <a:spcPts val="0"/>
              </a:spcAft>
              <a:buNone/>
            </a:pPr>
            <a:r>
              <a:t/>
            </a:r>
            <a:endParaRPr/>
          </a:p>
        </p:txBody>
      </p:sp>
      <p:sp>
        <p:nvSpPr>
          <p:cNvPr id="116" name="Google Shape;116;p23"/>
          <p:cNvSpPr txBox="1"/>
          <p:nvPr>
            <p:ph idx="1" type="body"/>
          </p:nvPr>
        </p:nvSpPr>
        <p:spPr>
          <a:xfrm>
            <a:off x="311700" y="1017725"/>
            <a:ext cx="8353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chemeClr val="dk1"/>
                </a:solidFill>
              </a:rPr>
              <a:t>In another park, Desert Shores, owned by the same company as Flowing Wells Garden, residents report:</a:t>
            </a:r>
            <a:endParaRPr sz="2200">
              <a:solidFill>
                <a:schemeClr val="dk1"/>
              </a:solidFill>
            </a:endParaRPr>
          </a:p>
          <a:p>
            <a:pPr indent="-368300" lvl="0" marL="457200" rtl="0" algn="l">
              <a:spcBef>
                <a:spcPts val="1200"/>
              </a:spcBef>
              <a:spcAft>
                <a:spcPts val="0"/>
              </a:spcAft>
              <a:buClr>
                <a:schemeClr val="dk1"/>
              </a:buClr>
              <a:buSzPts val="2200"/>
              <a:buAutoNum type="arabicPeriod"/>
            </a:pPr>
            <a:r>
              <a:rPr lang="en" sz="2200">
                <a:solidFill>
                  <a:schemeClr val="dk1"/>
                </a:solidFill>
              </a:rPr>
              <a:t>One person reported monthly electricity bills up to $399 a month for a small single-wide trailer</a:t>
            </a:r>
            <a:endParaRPr sz="2200">
              <a:solidFill>
                <a:schemeClr val="dk1"/>
              </a:solidFill>
            </a:endParaRPr>
          </a:p>
          <a:p>
            <a:pPr indent="-368300" lvl="0" marL="457200" rtl="0" algn="l">
              <a:spcBef>
                <a:spcPts val="0"/>
              </a:spcBef>
              <a:spcAft>
                <a:spcPts val="0"/>
              </a:spcAft>
              <a:buClr>
                <a:schemeClr val="dk1"/>
              </a:buClr>
              <a:buSzPts val="2200"/>
              <a:buAutoNum type="arabicPeriod"/>
            </a:pPr>
            <a:r>
              <a:rPr lang="en" sz="2200">
                <a:solidFill>
                  <a:schemeClr val="dk1"/>
                </a:solidFill>
              </a:rPr>
              <a:t>Another person in the same park reported a water bill of $250 for a single month for a small </a:t>
            </a:r>
            <a:r>
              <a:rPr lang="en" sz="2200">
                <a:solidFill>
                  <a:schemeClr val="dk1"/>
                </a:solidFill>
              </a:rPr>
              <a:t>mobile</a:t>
            </a:r>
            <a:r>
              <a:rPr lang="en" sz="2200">
                <a:solidFill>
                  <a:schemeClr val="dk1"/>
                </a:solidFill>
              </a:rPr>
              <a:t> home with no outside irrigation</a:t>
            </a:r>
            <a:endParaRPr sz="2200">
              <a:solidFill>
                <a:schemeClr val="dk1"/>
              </a:solidFill>
            </a:endParaRPr>
          </a:p>
          <a:p>
            <a:pPr indent="-368300" lvl="0" marL="457200" rtl="0" algn="l">
              <a:spcBef>
                <a:spcPts val="0"/>
              </a:spcBef>
              <a:spcAft>
                <a:spcPts val="0"/>
              </a:spcAft>
              <a:buClr>
                <a:schemeClr val="dk1"/>
              </a:buClr>
              <a:buSzPts val="2200"/>
              <a:buAutoNum type="arabicPeriod"/>
            </a:pPr>
            <a:r>
              <a:rPr lang="en" sz="2200">
                <a:solidFill>
                  <a:schemeClr val="dk1"/>
                </a:solidFill>
              </a:rPr>
              <a:t>A third person in that park reported high gas bills despite not having any gas appliances connected. This person was subsequently evicted for not paying the disputed bill.</a:t>
            </a:r>
            <a:endParaRPr sz="22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of Utility Overcharging in Tucson </a:t>
            </a:r>
            <a:r>
              <a:rPr lang="en" sz="1577"/>
              <a:t>(County District 2)</a:t>
            </a:r>
            <a:endParaRPr/>
          </a:p>
        </p:txBody>
      </p:sp>
      <p:sp>
        <p:nvSpPr>
          <p:cNvPr id="122" name="Google Shape;122;p24"/>
          <p:cNvSpPr txBox="1"/>
          <p:nvPr>
            <p:ph idx="1" type="body"/>
          </p:nvPr>
        </p:nvSpPr>
        <p:spPr>
          <a:xfrm>
            <a:off x="311700" y="1017725"/>
            <a:ext cx="8353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chemeClr val="dk1"/>
                </a:solidFill>
              </a:rPr>
              <a:t>In a park in Unincorporated Pima County (District 2), a family of 4 in a single-wide trailer with no exterior irrigation had water bills ranging from $300 to $826. The family has checked for leaks multiple times (turning off all of the water and seeing if the meter moved) but the high bills continue. </a:t>
            </a:r>
            <a:endParaRPr sz="2200">
              <a:solidFill>
                <a:schemeClr val="dk1"/>
              </a:solidFill>
            </a:endParaRPr>
          </a:p>
          <a:p>
            <a:pPr indent="0" lvl="0" marL="0" rtl="0" algn="l">
              <a:spcBef>
                <a:spcPts val="1200"/>
              </a:spcBef>
              <a:spcAft>
                <a:spcPts val="1200"/>
              </a:spcAft>
              <a:buNone/>
            </a:pPr>
            <a:r>
              <a:rPr lang="en" sz="2200">
                <a:solidFill>
                  <a:schemeClr val="dk1"/>
                </a:solidFill>
              </a:rPr>
              <a:t>When they called Tucson Water, they were told they could not help because it is the park that is the customer, not the family.</a:t>
            </a:r>
            <a:endParaRPr sz="2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Examples of Utility Overcharging in Tucson</a:t>
            </a:r>
            <a:endParaRPr/>
          </a:p>
        </p:txBody>
      </p:sp>
      <p:sp>
        <p:nvSpPr>
          <p:cNvPr id="128" name="Google Shape;128;p25"/>
          <p:cNvSpPr txBox="1"/>
          <p:nvPr>
            <p:ph idx="1" type="body"/>
          </p:nvPr>
        </p:nvSpPr>
        <p:spPr>
          <a:xfrm>
            <a:off x="311700" y="1152475"/>
            <a:ext cx="8353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3300">
                <a:solidFill>
                  <a:schemeClr val="dk1"/>
                </a:solidFill>
              </a:rPr>
              <a:t>The burden of proof should not be on the residents to </a:t>
            </a:r>
            <a:r>
              <a:rPr lang="en" sz="3300">
                <a:solidFill>
                  <a:schemeClr val="dk1"/>
                </a:solidFill>
              </a:rPr>
              <a:t>prove</a:t>
            </a:r>
            <a:r>
              <a:rPr lang="en" sz="3300">
                <a:solidFill>
                  <a:schemeClr val="dk1"/>
                </a:solidFill>
              </a:rPr>
              <a:t> that they are </a:t>
            </a:r>
            <a:r>
              <a:rPr lang="en" sz="3300">
                <a:solidFill>
                  <a:schemeClr val="dk1"/>
                </a:solidFill>
              </a:rPr>
              <a:t>being</a:t>
            </a:r>
            <a:r>
              <a:rPr lang="en" sz="3300">
                <a:solidFill>
                  <a:schemeClr val="dk1"/>
                </a:solidFill>
              </a:rPr>
              <a:t> overcharged. People are being evicted over false charges, some of whom may then lose the home that they own, all over </a:t>
            </a:r>
            <a:r>
              <a:rPr lang="en" sz="3300">
                <a:solidFill>
                  <a:schemeClr val="dk1"/>
                </a:solidFill>
              </a:rPr>
              <a:t>fraudulent</a:t>
            </a:r>
            <a:r>
              <a:rPr lang="en" sz="3300">
                <a:solidFill>
                  <a:schemeClr val="dk1"/>
                </a:solidFill>
              </a:rPr>
              <a:t> or excessive charges.</a:t>
            </a:r>
            <a:endParaRPr sz="33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1137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4420"/>
              <a:t>Potential Solutions</a:t>
            </a:r>
            <a:endParaRPr sz="4420"/>
          </a:p>
        </p:txBody>
      </p:sp>
      <p:sp>
        <p:nvSpPr>
          <p:cNvPr id="134" name="Google Shape;134;p26"/>
          <p:cNvSpPr txBox="1"/>
          <p:nvPr>
            <p:ph idx="1" type="body"/>
          </p:nvPr>
        </p:nvSpPr>
        <p:spPr>
          <a:xfrm>
            <a:off x="245775" y="1244800"/>
            <a:ext cx="8366400" cy="1853100"/>
          </a:xfrm>
          <a:prstGeom prst="rect">
            <a:avLst/>
          </a:prstGeom>
        </p:spPr>
        <p:txBody>
          <a:bodyPr anchorCtr="0" anchor="t" bIns="91425" lIns="91425" spcFirstLastPara="1" rIns="91425" wrap="square" tIns="91425">
            <a:noAutofit/>
          </a:bodyPr>
          <a:lstStyle/>
          <a:p>
            <a:pPr indent="-438150" lvl="0" marL="457200" rtl="0" algn="l">
              <a:lnSpc>
                <a:spcPct val="100000"/>
              </a:lnSpc>
              <a:spcBef>
                <a:spcPts val="0"/>
              </a:spcBef>
              <a:spcAft>
                <a:spcPts val="0"/>
              </a:spcAft>
              <a:buClr>
                <a:schemeClr val="dk1"/>
              </a:buClr>
              <a:buSzPts val="3300"/>
              <a:buAutoNum type="arabicPeriod"/>
            </a:pPr>
            <a:r>
              <a:rPr lang="en" sz="3300">
                <a:solidFill>
                  <a:schemeClr val="dk1"/>
                </a:solidFill>
              </a:rPr>
              <a:t>Implement Clear System for </a:t>
            </a:r>
            <a:r>
              <a:rPr b="1" lang="en" sz="3300">
                <a:solidFill>
                  <a:schemeClr val="dk1"/>
                </a:solidFill>
              </a:rPr>
              <a:t>Utility Charging Accountability</a:t>
            </a:r>
            <a:endParaRPr sz="3300">
              <a:solidFill>
                <a:schemeClr val="dk1"/>
              </a:solidFill>
            </a:endParaRPr>
          </a:p>
          <a:p>
            <a:pPr indent="-438150" lvl="0" marL="457200" rtl="0" algn="l">
              <a:lnSpc>
                <a:spcPct val="100000"/>
              </a:lnSpc>
              <a:spcBef>
                <a:spcPts val="0"/>
              </a:spcBef>
              <a:spcAft>
                <a:spcPts val="0"/>
              </a:spcAft>
              <a:buClr>
                <a:schemeClr val="dk1"/>
              </a:buClr>
              <a:buSzPts val="3300"/>
              <a:buAutoNum type="arabicPeriod"/>
            </a:pPr>
            <a:r>
              <a:rPr b="1" lang="en" sz="3300">
                <a:solidFill>
                  <a:schemeClr val="dk1"/>
                </a:solidFill>
              </a:rPr>
              <a:t>Expand Weatherization Programs</a:t>
            </a:r>
            <a:endParaRPr b="1" sz="3300">
              <a:solidFill>
                <a:schemeClr val="dk1"/>
              </a:solidFill>
            </a:endParaRPr>
          </a:p>
          <a:p>
            <a:pPr indent="-438150" lvl="0" marL="457200" rtl="0" algn="l">
              <a:lnSpc>
                <a:spcPct val="100000"/>
              </a:lnSpc>
              <a:spcBef>
                <a:spcPts val="0"/>
              </a:spcBef>
              <a:spcAft>
                <a:spcPts val="0"/>
              </a:spcAft>
              <a:buClr>
                <a:schemeClr val="dk1"/>
              </a:buClr>
              <a:buSzPts val="3300"/>
              <a:buAutoNum type="arabicPeriod"/>
            </a:pPr>
            <a:r>
              <a:rPr b="1" lang="en" sz="3300">
                <a:solidFill>
                  <a:schemeClr val="dk1"/>
                </a:solidFill>
              </a:rPr>
              <a:t>Expand Assistance</a:t>
            </a:r>
            <a:r>
              <a:rPr lang="en" sz="3300">
                <a:solidFill>
                  <a:schemeClr val="dk1"/>
                </a:solidFill>
              </a:rPr>
              <a:t> to Master Meter Customers</a:t>
            </a:r>
            <a:endParaRPr sz="3300">
              <a:solidFill>
                <a:schemeClr val="dk1"/>
              </a:solidFill>
            </a:endParaRPr>
          </a:p>
          <a:p>
            <a:pPr indent="-438150" lvl="0" marL="457200" rtl="0" algn="l">
              <a:lnSpc>
                <a:spcPct val="100000"/>
              </a:lnSpc>
              <a:spcBef>
                <a:spcPts val="0"/>
              </a:spcBef>
              <a:spcAft>
                <a:spcPts val="0"/>
              </a:spcAft>
              <a:buClr>
                <a:schemeClr val="dk1"/>
              </a:buClr>
              <a:buSzPts val="3300"/>
              <a:buAutoNum type="arabicPeriod"/>
            </a:pPr>
            <a:r>
              <a:rPr b="1" lang="en" sz="3300">
                <a:solidFill>
                  <a:schemeClr val="dk1"/>
                </a:solidFill>
              </a:rPr>
              <a:t>Support Conversion</a:t>
            </a:r>
            <a:r>
              <a:rPr lang="en" sz="3300">
                <a:solidFill>
                  <a:schemeClr val="dk1"/>
                </a:solidFill>
              </a:rPr>
              <a:t> to Direct Customers</a:t>
            </a:r>
            <a:endParaRPr sz="3300">
              <a:solidFill>
                <a:schemeClr val="dk1"/>
              </a:solidFill>
            </a:endParaRPr>
          </a:p>
          <a:p>
            <a:pPr indent="0" lvl="0" marL="0" rtl="0" algn="l">
              <a:lnSpc>
                <a:spcPct val="100000"/>
              </a:lnSpc>
              <a:spcBef>
                <a:spcPts val="0"/>
              </a:spcBef>
              <a:spcAft>
                <a:spcPts val="0"/>
              </a:spcAft>
              <a:buClr>
                <a:schemeClr val="dk1"/>
              </a:buClr>
              <a:buSzPts val="990"/>
              <a:buFont typeface="Arial"/>
              <a:buNone/>
            </a:pPr>
            <a:r>
              <a:t/>
            </a:r>
            <a:endParaRPr sz="242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70"/>
              <a:t>1</a:t>
            </a:r>
            <a:r>
              <a:rPr lang="en" sz="2270"/>
              <a:t>. Implement Clear System for </a:t>
            </a:r>
            <a:r>
              <a:rPr b="1" lang="en" sz="2270"/>
              <a:t>Utility Charging Accountability</a:t>
            </a:r>
            <a:endParaRPr sz="1820"/>
          </a:p>
        </p:txBody>
      </p:sp>
      <p:sp>
        <p:nvSpPr>
          <p:cNvPr id="140" name="Google Shape;140;p27"/>
          <p:cNvSpPr txBox="1"/>
          <p:nvPr>
            <p:ph idx="1" type="body"/>
          </p:nvPr>
        </p:nvSpPr>
        <p:spPr>
          <a:xfrm>
            <a:off x="311700" y="1152475"/>
            <a:ext cx="8313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rPr>
              <a:t>Arizona Law</a:t>
            </a:r>
            <a:r>
              <a:rPr lang="en" sz="2000"/>
              <a:t> (</a:t>
            </a:r>
            <a:r>
              <a:rPr lang="en" sz="2000" u="sng">
                <a:solidFill>
                  <a:schemeClr val="hlink"/>
                </a:solidFill>
                <a:hlinkClick r:id="rId3"/>
              </a:rPr>
              <a:t>ARS 33.1413.01</a:t>
            </a:r>
            <a:r>
              <a:rPr lang="en" sz="2000"/>
              <a:t>)</a:t>
            </a:r>
            <a:r>
              <a:rPr lang="en" sz="2000">
                <a:solidFill>
                  <a:schemeClr val="dk1"/>
                </a:solidFill>
              </a:rPr>
              <a:t> </a:t>
            </a:r>
            <a:r>
              <a:rPr b="1" lang="en" sz="2000">
                <a:solidFill>
                  <a:schemeClr val="dk1"/>
                </a:solidFill>
              </a:rPr>
              <a:t>prohibits exploitative utility charges</a:t>
            </a:r>
            <a:r>
              <a:rPr lang="en" sz="2000">
                <a:solidFill>
                  <a:schemeClr val="dk1"/>
                </a:solidFill>
              </a:rPr>
              <a:t>, including:</a:t>
            </a:r>
            <a:endParaRPr sz="2000">
              <a:solidFill>
                <a:schemeClr val="dk1"/>
              </a:solidFill>
            </a:endParaRPr>
          </a:p>
          <a:p>
            <a:pPr indent="-355600" lvl="0" marL="457200" rtl="0" algn="l">
              <a:spcBef>
                <a:spcPts val="1200"/>
              </a:spcBef>
              <a:spcAft>
                <a:spcPts val="0"/>
              </a:spcAft>
              <a:buClr>
                <a:schemeClr val="dk1"/>
              </a:buClr>
              <a:buSzPts val="2000"/>
              <a:buChar char="●"/>
            </a:pPr>
            <a:r>
              <a:rPr lang="en" sz="2000">
                <a:solidFill>
                  <a:schemeClr val="dk1"/>
                </a:solidFill>
              </a:rPr>
              <a:t>Requiring there be a separate meter for each utility user if utilities are billed separately from lot rent</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Requiring that the costs of charges only with the meter reading amount and dates be stated on bill</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Prohibiting the landlord from charging “more than the prevailing basic service single family residential rate charged by the serving utility or provider.” </a:t>
            </a:r>
            <a:endParaRPr sz="20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But enforcement is extremely burdensome for the tenant!</a:t>
            </a:r>
            <a:endParaRPr/>
          </a:p>
        </p:txBody>
      </p:sp>
      <p:sp>
        <p:nvSpPr>
          <p:cNvPr id="146" name="Google Shape;146;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chemeClr val="dk1"/>
                </a:solidFill>
              </a:rPr>
              <a:t>These existing laws, if property enforced, could significantly protect many utility users on master meters, the legal recourse generally requires the tenant to take their landlord to court if there is a dispute over utility charges.</a:t>
            </a:r>
            <a:endParaRPr sz="2300">
              <a:solidFill>
                <a:schemeClr val="dk1"/>
              </a:solidFill>
            </a:endParaRPr>
          </a:p>
          <a:p>
            <a:pPr indent="0" lvl="0" marL="0" rtl="0" algn="l">
              <a:spcBef>
                <a:spcPts val="1200"/>
              </a:spcBef>
              <a:spcAft>
                <a:spcPts val="1200"/>
              </a:spcAft>
              <a:buNone/>
            </a:pPr>
            <a:r>
              <a:rPr lang="en" sz="2300">
                <a:solidFill>
                  <a:schemeClr val="dk1"/>
                </a:solidFill>
              </a:rPr>
              <a:t>We need better enforcement mechanisms and more accountability that do not require residents to bear so much logistical burden.</a:t>
            </a:r>
            <a:endParaRPr sz="2300">
              <a:solidFill>
                <a:schemeClr val="dk1"/>
              </a:solidFill>
            </a:endParaRPr>
          </a:p>
        </p:txBody>
      </p:sp>
      <p:sp>
        <p:nvSpPr>
          <p:cNvPr id="147" name="Google Shape;147;p28"/>
          <p:cNvSpPr txBox="1"/>
          <p:nvPr/>
        </p:nvSpPr>
        <p:spPr>
          <a:xfrm>
            <a:off x="9324250" y="975950"/>
            <a:ext cx="1899000" cy="274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200">
              <a:solidFill>
                <a:schemeClr val="dk1"/>
              </a:solidFill>
              <a:highlight>
                <a:srgbClr val="FFFFFF"/>
              </a:highlight>
              <a:latin typeface="Calibri"/>
              <a:ea typeface="Calibri"/>
              <a:cs typeface="Calibri"/>
              <a:sym typeface="Calibri"/>
            </a:endParaRPr>
          </a:p>
          <a:p>
            <a:pPr indent="0" lvl="0" marL="0" rtl="0" algn="l">
              <a:spcBef>
                <a:spcPts val="0"/>
              </a:spcBef>
              <a:spcAft>
                <a:spcPts val="0"/>
              </a:spcAft>
              <a:buNone/>
            </a:pPr>
            <a:r>
              <a:t/>
            </a:r>
            <a:endParaRPr sz="180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2. </a:t>
            </a:r>
            <a:r>
              <a:rPr b="1" lang="en"/>
              <a:t>Expand Weatherization Programs</a:t>
            </a:r>
            <a:endParaRPr b="1"/>
          </a:p>
        </p:txBody>
      </p:sp>
      <p:sp>
        <p:nvSpPr>
          <p:cNvPr id="153" name="Google Shape;153;p29"/>
          <p:cNvSpPr txBox="1"/>
          <p:nvPr>
            <p:ph idx="1" type="body"/>
          </p:nvPr>
        </p:nvSpPr>
        <p:spPr>
          <a:xfrm>
            <a:off x="311700" y="1152475"/>
            <a:ext cx="8326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300">
                <a:solidFill>
                  <a:schemeClr val="dk1"/>
                </a:solidFill>
              </a:rPr>
              <a:t>Some of the issue with high utility costs are related to historically weak energy standards in mobile homes and manufactured housing. Of the more than 50,000 units of manufactured housing in Pima County, 35% are pre-1976 mobile homes. These older homes from before HUD standards were put in place are often poorly insulated and have much higher cost to heat and cool per square foot than new manufactured homes or most site built homes.</a:t>
            </a:r>
            <a:endParaRPr sz="23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Expand Weatherization Programs</a:t>
            </a:r>
            <a:r>
              <a:rPr lang="en"/>
              <a:t> (cont)</a:t>
            </a:r>
            <a:endParaRPr/>
          </a:p>
        </p:txBody>
      </p:sp>
      <p:sp>
        <p:nvSpPr>
          <p:cNvPr id="159" name="Google Shape;159;p30"/>
          <p:cNvSpPr txBox="1"/>
          <p:nvPr>
            <p:ph idx="1" type="body"/>
          </p:nvPr>
        </p:nvSpPr>
        <p:spPr>
          <a:xfrm>
            <a:off x="311700" y="1152475"/>
            <a:ext cx="8326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300">
                <a:solidFill>
                  <a:schemeClr val="dk1"/>
                </a:solidFill>
              </a:rPr>
              <a:t>This inefficiency in heating and cooling has costs far beyond high utility bills. MH residents in Arizona are </a:t>
            </a:r>
            <a:r>
              <a:rPr b="1" lang="en" sz="2300">
                <a:solidFill>
                  <a:schemeClr val="dk1"/>
                </a:solidFill>
              </a:rPr>
              <a:t>8 times more likely to die </a:t>
            </a:r>
            <a:r>
              <a:rPr lang="en" sz="2300">
                <a:solidFill>
                  <a:schemeClr val="dk1"/>
                </a:solidFill>
              </a:rPr>
              <a:t>from heat-related causes than those in site built homes. </a:t>
            </a:r>
            <a:endParaRPr sz="2300">
              <a:solidFill>
                <a:schemeClr val="dk1"/>
              </a:solidFill>
            </a:endParaRPr>
          </a:p>
          <a:p>
            <a:pPr indent="0" lvl="0" marL="0" rtl="0" algn="l">
              <a:spcBef>
                <a:spcPts val="1200"/>
              </a:spcBef>
              <a:spcAft>
                <a:spcPts val="0"/>
              </a:spcAft>
              <a:buClr>
                <a:schemeClr val="dk1"/>
              </a:buClr>
              <a:buSzPts val="1100"/>
              <a:buFont typeface="Arial"/>
              <a:buNone/>
            </a:pPr>
            <a:r>
              <a:rPr lang="en" sz="2300">
                <a:solidFill>
                  <a:schemeClr val="dk1"/>
                </a:solidFill>
              </a:rPr>
              <a:t>In 2023, 40% of indoor heat related deaths occurred within MH and RVs.</a:t>
            </a:r>
            <a:endParaRPr sz="2300">
              <a:solidFill>
                <a:schemeClr val="dk1"/>
              </a:solidFill>
            </a:endParaRPr>
          </a:p>
          <a:p>
            <a:pPr indent="0" lvl="0" marL="0" rtl="0" algn="l">
              <a:spcBef>
                <a:spcPts val="1200"/>
              </a:spcBef>
              <a:spcAft>
                <a:spcPts val="1200"/>
              </a:spcAft>
              <a:buNone/>
            </a:pPr>
            <a:r>
              <a:t/>
            </a:r>
            <a:endParaRPr sz="23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Expand Weatherization Programs</a:t>
            </a:r>
            <a:r>
              <a:rPr lang="en"/>
              <a:t> (cont)</a:t>
            </a:r>
            <a:endParaRPr/>
          </a:p>
        </p:txBody>
      </p:sp>
      <p:sp>
        <p:nvSpPr>
          <p:cNvPr id="165" name="Google Shape;165;p31"/>
          <p:cNvSpPr txBox="1"/>
          <p:nvPr>
            <p:ph idx="1" type="body"/>
          </p:nvPr>
        </p:nvSpPr>
        <p:spPr>
          <a:xfrm>
            <a:off x="311700" y="1152475"/>
            <a:ext cx="8326800" cy="38988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300">
                <a:solidFill>
                  <a:schemeClr val="dk1"/>
                </a:solidFill>
              </a:rPr>
              <a:t>Weatherization programs exist, but are not funded at anywhere near the level needed to meet the actual need. We need significant expansion of such programs.</a:t>
            </a:r>
            <a:endParaRPr sz="2300">
              <a:solidFill>
                <a:schemeClr val="dk1"/>
              </a:solidFill>
            </a:endParaRPr>
          </a:p>
          <a:p>
            <a:pPr indent="0" lvl="0" marL="0" rtl="0" algn="l">
              <a:spcBef>
                <a:spcPts val="1200"/>
              </a:spcBef>
              <a:spcAft>
                <a:spcPts val="0"/>
              </a:spcAft>
              <a:buNone/>
            </a:pPr>
            <a:r>
              <a:rPr lang="en" sz="2300">
                <a:solidFill>
                  <a:schemeClr val="dk1"/>
                </a:solidFill>
              </a:rPr>
              <a:t>The City of Tucson Housing and Community Development has already taken the lead in applying for the HUD PRICE Grant, which would greatly expand weatherization, including whole home replacement for select pre-1976 homes. More is still needed, especially if this proposal is not funded.</a:t>
            </a:r>
            <a:endParaRPr sz="2300">
              <a:solidFill>
                <a:schemeClr val="dk1"/>
              </a:solidFill>
            </a:endParaRPr>
          </a:p>
          <a:p>
            <a:pPr indent="0" lvl="0" marL="0" rtl="0" algn="l">
              <a:spcBef>
                <a:spcPts val="1200"/>
              </a:spcBef>
              <a:spcAft>
                <a:spcPts val="1200"/>
              </a:spcAft>
              <a:buNone/>
            </a:pPr>
            <a:r>
              <a:t/>
            </a:r>
            <a:endParaRPr sz="23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Mobile Home Parks and Manufactured Housing Communities</a:t>
            </a:r>
            <a:endParaRPr sz="2420"/>
          </a:p>
        </p:txBody>
      </p:sp>
      <p:sp>
        <p:nvSpPr>
          <p:cNvPr id="61" name="Google Shape;61;p14"/>
          <p:cNvSpPr txBox="1"/>
          <p:nvPr>
            <p:ph idx="1" type="body"/>
          </p:nvPr>
        </p:nvSpPr>
        <p:spPr>
          <a:xfrm>
            <a:off x="369000" y="1192050"/>
            <a:ext cx="8406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chemeClr val="dk1"/>
                </a:solidFill>
              </a:rPr>
              <a:t>Manufactured Housing is an important part of affordable housing equation with over 1000 mobile home parks and </a:t>
            </a:r>
            <a:r>
              <a:rPr lang="en" sz="1700">
                <a:solidFill>
                  <a:schemeClr val="dk1"/>
                </a:solidFill>
              </a:rPr>
              <a:t>manufactured</a:t>
            </a:r>
            <a:r>
              <a:rPr lang="en" sz="1700">
                <a:solidFill>
                  <a:schemeClr val="dk1"/>
                </a:solidFill>
              </a:rPr>
              <a:t> housing communities in the State of Arizona. There are </a:t>
            </a:r>
            <a:r>
              <a:rPr lang="en" sz="1700">
                <a:solidFill>
                  <a:schemeClr val="dk1"/>
                </a:solidFill>
              </a:rPr>
              <a:t>approximately</a:t>
            </a:r>
            <a:r>
              <a:rPr lang="en" sz="1700">
                <a:solidFill>
                  <a:schemeClr val="dk1"/>
                </a:solidFill>
              </a:rPr>
              <a:t> </a:t>
            </a:r>
            <a:r>
              <a:rPr lang="en" sz="1700">
                <a:solidFill>
                  <a:schemeClr val="dk1"/>
                </a:solidFill>
              </a:rPr>
              <a:t>50,000 units of manufactured housing in Pima County.</a:t>
            </a:r>
            <a:endParaRPr sz="1700">
              <a:solidFill>
                <a:schemeClr val="dk1"/>
              </a:solidFill>
            </a:endParaRPr>
          </a:p>
          <a:p>
            <a:pPr indent="0" lvl="0" marL="0" rtl="0" algn="l">
              <a:spcBef>
                <a:spcPts val="1200"/>
              </a:spcBef>
              <a:spcAft>
                <a:spcPts val="0"/>
              </a:spcAft>
              <a:buNone/>
            </a:pPr>
            <a:r>
              <a:rPr lang="en" sz="1700">
                <a:solidFill>
                  <a:schemeClr val="dk1"/>
                </a:solidFill>
              </a:rPr>
              <a:t>For this presentation, I will focus on</a:t>
            </a:r>
            <a:r>
              <a:rPr lang="en" sz="1700">
                <a:solidFill>
                  <a:schemeClr val="dk1"/>
                </a:solidFill>
              </a:rPr>
              <a:t> Manufactured Housing and Mobile Homes where people own their home but rent the land on which it sits (including people in “rent-to-own” agreements who are paying a mortgage on a home and renting the lot). </a:t>
            </a:r>
            <a:endParaRPr sz="1700">
              <a:solidFill>
                <a:schemeClr val="dk1"/>
              </a:solidFill>
            </a:endParaRPr>
          </a:p>
          <a:p>
            <a:pPr indent="0" lvl="0" marL="0" rtl="0" algn="l">
              <a:spcBef>
                <a:spcPts val="1200"/>
              </a:spcBef>
              <a:spcAft>
                <a:spcPts val="0"/>
              </a:spcAft>
              <a:buNone/>
            </a:pPr>
            <a:r>
              <a:rPr lang="en" sz="1700">
                <a:solidFill>
                  <a:schemeClr val="dk1"/>
                </a:solidFill>
              </a:rPr>
              <a:t>This </a:t>
            </a:r>
            <a:r>
              <a:rPr lang="en" sz="1700">
                <a:solidFill>
                  <a:schemeClr val="dk1"/>
                </a:solidFill>
              </a:rPr>
              <a:t>prevalent form of housing in the City of Tucson is sometimes overlooked by much housing work. </a:t>
            </a:r>
            <a:endParaRPr sz="1700">
              <a:solidFill>
                <a:schemeClr val="dk1"/>
              </a:solidFill>
            </a:endParaRPr>
          </a:p>
          <a:p>
            <a:pPr indent="0" lvl="0" marL="0" rtl="0" algn="l">
              <a:spcBef>
                <a:spcPts val="1200"/>
              </a:spcBef>
              <a:spcAft>
                <a:spcPts val="0"/>
              </a:spcAft>
              <a:buNone/>
            </a:pPr>
            <a:r>
              <a:t/>
            </a:r>
            <a:endParaRPr sz="1700">
              <a:solidFill>
                <a:schemeClr val="dk1"/>
              </a:solidFill>
            </a:endParaRPr>
          </a:p>
          <a:p>
            <a:pPr indent="0" lvl="0" marL="0" rtl="0" algn="l">
              <a:spcBef>
                <a:spcPts val="1200"/>
              </a:spcBef>
              <a:spcAft>
                <a:spcPts val="1200"/>
              </a:spcAft>
              <a:buNone/>
            </a:pPr>
            <a:r>
              <a:t/>
            </a:r>
            <a:endParaRPr sz="17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3. Expand </a:t>
            </a:r>
            <a:r>
              <a:rPr lang="en" sz="2420"/>
              <a:t>Low Income Discounts to Master Meter Parks</a:t>
            </a:r>
            <a:endParaRPr sz="2420"/>
          </a:p>
        </p:txBody>
      </p:sp>
      <p:sp>
        <p:nvSpPr>
          <p:cNvPr id="171" name="Google Shape;171;p32"/>
          <p:cNvSpPr txBox="1"/>
          <p:nvPr>
            <p:ph idx="1" type="body"/>
          </p:nvPr>
        </p:nvSpPr>
        <p:spPr>
          <a:xfrm>
            <a:off x="4572000" y="1099725"/>
            <a:ext cx="4040400" cy="34767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sz="2608">
                <a:solidFill>
                  <a:schemeClr val="dk1"/>
                </a:solidFill>
              </a:rPr>
              <a:t>Major utilities, including Tucson Water and TEP, offer low-income discounts and conservation rebates, but </a:t>
            </a:r>
            <a:r>
              <a:rPr b="1" i="1" lang="en" sz="2608">
                <a:solidFill>
                  <a:schemeClr val="dk1"/>
                </a:solidFill>
              </a:rPr>
              <a:t>many of these programs are not</a:t>
            </a:r>
            <a:r>
              <a:rPr b="1" i="1" lang="en" sz="2608">
                <a:solidFill>
                  <a:schemeClr val="dk1"/>
                </a:solidFill>
              </a:rPr>
              <a:t> available for people who live in mobile home parks</a:t>
            </a:r>
            <a:r>
              <a:rPr lang="en" sz="2608">
                <a:solidFill>
                  <a:schemeClr val="dk1"/>
                </a:solidFill>
              </a:rPr>
              <a:t> who have a master meter.</a:t>
            </a:r>
            <a:endParaRPr sz="2608">
              <a:solidFill>
                <a:schemeClr val="dk1"/>
              </a:solidFill>
            </a:endParaRPr>
          </a:p>
          <a:p>
            <a:pPr indent="0" lvl="0" marL="457200" rtl="0" algn="l">
              <a:spcBef>
                <a:spcPts val="1200"/>
              </a:spcBef>
              <a:spcAft>
                <a:spcPts val="1200"/>
              </a:spcAft>
              <a:buNone/>
            </a:pPr>
            <a:r>
              <a:t/>
            </a:r>
            <a:endParaRPr/>
          </a:p>
        </p:txBody>
      </p:sp>
      <p:pic>
        <p:nvPicPr>
          <p:cNvPr id="172" name="Google Shape;172;p32"/>
          <p:cNvPicPr preferRelativeResize="0"/>
          <p:nvPr/>
        </p:nvPicPr>
        <p:blipFill>
          <a:blip r:embed="rId3">
            <a:alphaModFix/>
          </a:blip>
          <a:stretch>
            <a:fillRect/>
          </a:stretch>
        </p:blipFill>
        <p:spPr>
          <a:xfrm>
            <a:off x="191975" y="1143875"/>
            <a:ext cx="4267201" cy="2855742"/>
          </a:xfrm>
          <a:prstGeom prst="rect">
            <a:avLst/>
          </a:prstGeom>
          <a:noFill/>
          <a:ln>
            <a:noFill/>
          </a:ln>
        </p:spPr>
      </p:pic>
      <p:sp>
        <p:nvSpPr>
          <p:cNvPr id="173" name="Google Shape;173;p32"/>
          <p:cNvSpPr txBox="1"/>
          <p:nvPr/>
        </p:nvSpPr>
        <p:spPr>
          <a:xfrm>
            <a:off x="250600" y="4233500"/>
            <a:ext cx="3626700" cy="672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FF0000"/>
                </a:solidFill>
              </a:rPr>
              <a:t>Not available for </a:t>
            </a:r>
            <a:endParaRPr b="1" sz="2300">
              <a:solidFill>
                <a:srgbClr val="FF0000"/>
              </a:solidFill>
            </a:endParaRPr>
          </a:p>
          <a:p>
            <a:pPr indent="0" lvl="0" marL="0" rtl="0" algn="ctr">
              <a:spcBef>
                <a:spcPts val="0"/>
              </a:spcBef>
              <a:spcAft>
                <a:spcPts val="0"/>
              </a:spcAft>
              <a:buNone/>
            </a:pPr>
            <a:r>
              <a:rPr b="1" lang="en" sz="2300">
                <a:solidFill>
                  <a:srgbClr val="FF0000"/>
                </a:solidFill>
              </a:rPr>
              <a:t>Master-Meter customers</a:t>
            </a:r>
            <a:endParaRPr b="1" sz="2300">
              <a:solidFill>
                <a:srgbClr val="FF0000"/>
              </a:solidFill>
            </a:endParaRPr>
          </a:p>
        </p:txBody>
      </p:sp>
      <p:sp>
        <p:nvSpPr>
          <p:cNvPr id="174" name="Google Shape;174;p32"/>
          <p:cNvSpPr/>
          <p:nvPr/>
        </p:nvSpPr>
        <p:spPr>
          <a:xfrm>
            <a:off x="527550" y="4125775"/>
            <a:ext cx="197700" cy="474900"/>
          </a:xfrm>
          <a:prstGeom prst="upArrow">
            <a:avLst>
              <a:gd fmla="val 50000" name="adj1"/>
              <a:gd fmla="val 50000" name="adj2"/>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5" name="Google Shape;175;p32"/>
          <p:cNvSpPr/>
          <p:nvPr/>
        </p:nvSpPr>
        <p:spPr>
          <a:xfrm>
            <a:off x="3350050" y="4125775"/>
            <a:ext cx="197700" cy="474900"/>
          </a:xfrm>
          <a:prstGeom prst="upArrow">
            <a:avLst>
              <a:gd fmla="val 50000" name="adj1"/>
              <a:gd fmla="val 50000" name="adj2"/>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Tucson Water: Mobile Home Park Billing</a:t>
            </a:r>
            <a:endParaRPr/>
          </a:p>
        </p:txBody>
      </p:sp>
      <p:sp>
        <p:nvSpPr>
          <p:cNvPr id="181" name="Google Shape;181;p33"/>
          <p:cNvSpPr txBox="1"/>
          <p:nvPr>
            <p:ph idx="1" type="body"/>
          </p:nvPr>
        </p:nvSpPr>
        <p:spPr>
          <a:xfrm>
            <a:off x="311700" y="1152475"/>
            <a:ext cx="83400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2100">
                <a:solidFill>
                  <a:schemeClr val="dk1"/>
                </a:solidFill>
              </a:rPr>
              <a:t>According to Tucson Water, there are 100 mobile home parks in the Tucson Water Service Area that are billed at the Mobile Home Park rate.</a:t>
            </a:r>
            <a:endParaRPr sz="2100">
              <a:solidFill>
                <a:schemeClr val="dk1"/>
              </a:solidFill>
            </a:endParaRPr>
          </a:p>
          <a:p>
            <a:pPr indent="0" lvl="0" marL="0" rtl="0" algn="l">
              <a:spcBef>
                <a:spcPts val="1200"/>
              </a:spcBef>
              <a:spcAft>
                <a:spcPts val="0"/>
              </a:spcAft>
              <a:buNone/>
            </a:pPr>
            <a:r>
              <a:rPr lang="en" sz="2100">
                <a:solidFill>
                  <a:schemeClr val="dk1"/>
                </a:solidFill>
              </a:rPr>
              <a:t>These parks have a master meter, so the park itself is considered the customer, not the end user (other parks in the area that have individual utility owned meters are not included on the list)</a:t>
            </a:r>
            <a:endParaRPr sz="2100">
              <a:solidFill>
                <a:schemeClr val="dk1"/>
              </a:solidFill>
            </a:endParaRPr>
          </a:p>
          <a:p>
            <a:pPr indent="0" lvl="0" marL="0" rtl="0" algn="l">
              <a:spcBef>
                <a:spcPts val="1200"/>
              </a:spcBef>
              <a:spcAft>
                <a:spcPts val="1200"/>
              </a:spcAft>
              <a:buNone/>
            </a:pPr>
            <a:r>
              <a:rPr lang="en" sz="2100">
                <a:solidFill>
                  <a:schemeClr val="dk1"/>
                </a:solidFill>
              </a:rPr>
              <a:t>Legally, the park can charge up to the “prevailing basic service single family residential rate charged by the serving utility or provider” (ARS 33-1413.01) </a:t>
            </a:r>
            <a:endParaRPr sz="21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4"/>
          <p:cNvSpPr txBox="1"/>
          <p:nvPr>
            <p:ph idx="1" type="body"/>
          </p:nvPr>
        </p:nvSpPr>
        <p:spPr>
          <a:xfrm>
            <a:off x="250575" y="276950"/>
            <a:ext cx="3706200" cy="4643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2050">
                <a:solidFill>
                  <a:schemeClr val="dk1"/>
                </a:solidFill>
              </a:rPr>
              <a:t>Yet if these mobile home park customers were being charged the “</a:t>
            </a:r>
            <a:r>
              <a:rPr lang="en" sz="2100">
                <a:solidFill>
                  <a:schemeClr val="dk1"/>
                </a:solidFill>
              </a:rPr>
              <a:t>prevailing single family residential rate,” they may be paying up to </a:t>
            </a:r>
            <a:r>
              <a:rPr b="1" lang="en" sz="2100">
                <a:solidFill>
                  <a:schemeClr val="dk1"/>
                </a:solidFill>
              </a:rPr>
              <a:t>significantly less with the low-income discount</a:t>
            </a:r>
            <a:r>
              <a:rPr lang="en" sz="2100">
                <a:solidFill>
                  <a:schemeClr val="dk1"/>
                </a:solidFill>
              </a:rPr>
              <a:t>.</a:t>
            </a:r>
            <a:endParaRPr sz="2100">
              <a:solidFill>
                <a:schemeClr val="dk1"/>
              </a:solidFill>
            </a:endParaRPr>
          </a:p>
          <a:p>
            <a:pPr indent="0" lvl="0" marL="0" rtl="0" algn="l">
              <a:spcBef>
                <a:spcPts val="1200"/>
              </a:spcBef>
              <a:spcAft>
                <a:spcPts val="0"/>
              </a:spcAft>
              <a:buNone/>
            </a:pPr>
            <a:r>
              <a:rPr lang="en" sz="2100">
                <a:solidFill>
                  <a:schemeClr val="dk1"/>
                </a:solidFill>
              </a:rPr>
              <a:t>As illustrated in map to the right, the </a:t>
            </a:r>
            <a:r>
              <a:rPr b="1" lang="en" sz="2100">
                <a:solidFill>
                  <a:schemeClr val="dk1"/>
                </a:solidFill>
              </a:rPr>
              <a:t>majority of mobile home parks are in areas of high concentrations of poverty</a:t>
            </a:r>
            <a:r>
              <a:rPr lang="en" sz="2100">
                <a:solidFill>
                  <a:schemeClr val="dk1"/>
                </a:solidFill>
              </a:rPr>
              <a:t>.</a:t>
            </a:r>
            <a:endParaRPr sz="2100">
              <a:solidFill>
                <a:schemeClr val="dk1"/>
              </a:solidFill>
            </a:endParaRPr>
          </a:p>
          <a:p>
            <a:pPr indent="0" lvl="0" marL="0" rtl="0" algn="l">
              <a:spcBef>
                <a:spcPts val="1200"/>
              </a:spcBef>
              <a:spcAft>
                <a:spcPts val="1200"/>
              </a:spcAft>
              <a:buNone/>
            </a:pPr>
            <a:r>
              <a:rPr lang="en" sz="1343">
                <a:solidFill>
                  <a:schemeClr val="dk1"/>
                </a:solidFill>
              </a:rPr>
              <a:t>(darker colors indicate the poverty rate by Census tract. Black dots represent mobile home parks from TEP. We do not yet have Tucson Water data, but likely to have significant overlap).</a:t>
            </a:r>
            <a:r>
              <a:rPr lang="en" sz="2100">
                <a:solidFill>
                  <a:schemeClr val="dk1"/>
                </a:solidFill>
              </a:rPr>
              <a:t> </a:t>
            </a:r>
            <a:endParaRPr>
              <a:solidFill>
                <a:schemeClr val="dk1"/>
              </a:solidFill>
            </a:endParaRPr>
          </a:p>
        </p:txBody>
      </p:sp>
      <p:pic>
        <p:nvPicPr>
          <p:cNvPr id="187" name="Google Shape;187;p34"/>
          <p:cNvPicPr preferRelativeResize="0"/>
          <p:nvPr/>
        </p:nvPicPr>
        <p:blipFill>
          <a:blip r:embed="rId3">
            <a:alphaModFix/>
          </a:blip>
          <a:stretch>
            <a:fillRect/>
          </a:stretch>
        </p:blipFill>
        <p:spPr>
          <a:xfrm>
            <a:off x="4132225" y="178325"/>
            <a:ext cx="4158425" cy="4741814"/>
          </a:xfrm>
          <a:prstGeom prst="rect">
            <a:avLst/>
          </a:prstGeom>
          <a:noFill/>
          <a:ln>
            <a:noFill/>
          </a:ln>
        </p:spPr>
      </p:pic>
      <p:pic>
        <p:nvPicPr>
          <p:cNvPr id="188" name="Google Shape;188;p34"/>
          <p:cNvPicPr preferRelativeResize="0"/>
          <p:nvPr/>
        </p:nvPicPr>
        <p:blipFill>
          <a:blip r:embed="rId4">
            <a:alphaModFix/>
          </a:blip>
          <a:stretch>
            <a:fillRect/>
          </a:stretch>
        </p:blipFill>
        <p:spPr>
          <a:xfrm>
            <a:off x="8290650" y="178325"/>
            <a:ext cx="717100" cy="48860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920"/>
              <a:t>Expand Assistance to Master Meter Customers</a:t>
            </a:r>
            <a:endParaRPr b="1" sz="2920"/>
          </a:p>
        </p:txBody>
      </p:sp>
      <p:sp>
        <p:nvSpPr>
          <p:cNvPr id="194" name="Google Shape;194;p35"/>
          <p:cNvSpPr txBox="1"/>
          <p:nvPr>
            <p:ph idx="1" type="body"/>
          </p:nvPr>
        </p:nvSpPr>
        <p:spPr>
          <a:xfrm>
            <a:off x="311700" y="1152475"/>
            <a:ext cx="8419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solidFill>
                  <a:schemeClr val="dk1"/>
                </a:solidFill>
              </a:rPr>
              <a:t>One potential step is to expand low-income assistance and utility rebates to master meter end users. </a:t>
            </a:r>
            <a:endParaRPr sz="2800">
              <a:solidFill>
                <a:schemeClr val="dk1"/>
              </a:solidFill>
            </a:endParaRPr>
          </a:p>
          <a:p>
            <a:pPr indent="0" lvl="0" marL="0" rtl="0" algn="l">
              <a:spcBef>
                <a:spcPts val="1200"/>
              </a:spcBef>
              <a:spcAft>
                <a:spcPts val="1200"/>
              </a:spcAft>
              <a:buNone/>
            </a:pPr>
            <a:r>
              <a:rPr lang="en" sz="2800">
                <a:solidFill>
                  <a:schemeClr val="dk1"/>
                </a:solidFill>
              </a:rPr>
              <a:t>Southwest Gas has already done so. </a:t>
            </a:r>
            <a:r>
              <a:rPr lang="en" sz="2800">
                <a:solidFill>
                  <a:srgbClr val="222222"/>
                </a:solidFill>
              </a:rPr>
              <a:t>On their </a:t>
            </a:r>
            <a:r>
              <a:rPr lang="en" sz="2800">
                <a:solidFill>
                  <a:srgbClr val="212529"/>
                </a:solidFill>
              </a:rPr>
              <a:t>Arizona Low Income Ratepayer Assistance </a:t>
            </a:r>
            <a:r>
              <a:rPr lang="en" sz="2800" u="sng">
                <a:solidFill>
                  <a:srgbClr val="0000FF"/>
                </a:solidFill>
                <a:hlinkClick r:id="rId3">
                  <a:extLst>
                    <a:ext uri="{A12FA001-AC4F-418D-AE19-62706E023703}">
                      <ahyp:hlinkClr val="tx"/>
                    </a:ext>
                  </a:extLst>
                </a:hlinkClick>
              </a:rPr>
              <a:t>(LIRA) website</a:t>
            </a:r>
            <a:r>
              <a:rPr lang="en" sz="2800">
                <a:solidFill>
                  <a:srgbClr val="222222"/>
                </a:solidFill>
              </a:rPr>
              <a:t> they include a link to the </a:t>
            </a:r>
            <a:r>
              <a:rPr lang="en" sz="2800" u="sng">
                <a:solidFill>
                  <a:srgbClr val="1155CC"/>
                </a:solidFill>
                <a:hlinkClick r:id="rId4">
                  <a:extLst>
                    <a:ext uri="{A12FA001-AC4F-418D-AE19-62706E023703}">
                      <ahyp:hlinkClr val="tx"/>
                    </a:ext>
                  </a:extLst>
                </a:hlinkClick>
              </a:rPr>
              <a:t>Master-Meter Tenant application</a:t>
            </a:r>
            <a:endParaRPr sz="2800">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7671"/>
              <a:buFont typeface="Arial"/>
              <a:buNone/>
            </a:pPr>
            <a:r>
              <a:rPr b="1" lang="en" sz="2920"/>
              <a:t>Exp</a:t>
            </a:r>
            <a:r>
              <a:rPr b="1" lang="en" sz="2808"/>
              <a:t>and Assistance to Master Meter Customers</a:t>
            </a:r>
            <a:r>
              <a:rPr lang="en" sz="2808"/>
              <a:t> (cont)</a:t>
            </a:r>
            <a:endParaRPr sz="2808"/>
          </a:p>
          <a:p>
            <a:pPr indent="0" lvl="0" marL="0" rtl="0" algn="l">
              <a:spcBef>
                <a:spcPts val="0"/>
              </a:spcBef>
              <a:spcAft>
                <a:spcPts val="0"/>
              </a:spcAft>
              <a:buNone/>
            </a:pPr>
            <a:r>
              <a:t/>
            </a:r>
            <a:endParaRPr/>
          </a:p>
        </p:txBody>
      </p:sp>
      <p:sp>
        <p:nvSpPr>
          <p:cNvPr id="200" name="Google Shape;200;p36"/>
          <p:cNvSpPr txBox="1"/>
          <p:nvPr>
            <p:ph idx="1" type="body"/>
          </p:nvPr>
        </p:nvSpPr>
        <p:spPr>
          <a:xfrm>
            <a:off x="311700" y="1152475"/>
            <a:ext cx="82476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1200"/>
              </a:spcAft>
              <a:buNone/>
            </a:pPr>
            <a:r>
              <a:rPr lang="en" sz="3600">
                <a:solidFill>
                  <a:schemeClr val="dk1"/>
                </a:solidFill>
                <a:latin typeface="Calibri"/>
                <a:ea typeface="Calibri"/>
                <a:cs typeface="Calibri"/>
                <a:sym typeface="Calibri"/>
              </a:rPr>
              <a:t>California Public Utility Code</a:t>
            </a:r>
            <a:r>
              <a:rPr lang="en" sz="3600">
                <a:solidFill>
                  <a:schemeClr val="dk1"/>
                </a:solidFill>
              </a:rPr>
              <a:t> requires utility companies to include master meter customers in utility assistance. The assistance is distributed to the master meter account, who is required to apply that amount to the eligible household’s bill. (</a:t>
            </a:r>
            <a:r>
              <a:rPr lang="en" sz="3600" u="sng">
                <a:solidFill>
                  <a:schemeClr val="hlink"/>
                </a:solidFill>
                <a:hlinkClick r:id="rId3"/>
              </a:rPr>
              <a:t>Application here</a:t>
            </a:r>
            <a:r>
              <a:rPr lang="en" sz="3600">
                <a:solidFill>
                  <a:schemeClr val="dk1"/>
                </a:solidFill>
              </a:rPr>
              <a:t>)</a:t>
            </a:r>
            <a:endParaRPr sz="3600">
              <a:solidFill>
                <a:schemeClr val="dk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7"/>
          <p:cNvSpPr txBox="1"/>
          <p:nvPr>
            <p:ph type="title"/>
          </p:nvPr>
        </p:nvSpPr>
        <p:spPr>
          <a:xfrm>
            <a:off x="232575" y="41865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en" sz="2100">
                <a:latin typeface="Calibri"/>
                <a:ea typeface="Calibri"/>
                <a:cs typeface="Calibri"/>
                <a:sym typeface="Calibri"/>
              </a:rPr>
              <a:t>Text of California Public Utility Code:</a:t>
            </a:r>
            <a:endParaRPr sz="3700"/>
          </a:p>
        </p:txBody>
      </p:sp>
      <p:sp>
        <p:nvSpPr>
          <p:cNvPr id="206" name="Google Shape;206;p37"/>
          <p:cNvSpPr txBox="1"/>
          <p:nvPr>
            <p:ph idx="1" type="body"/>
          </p:nvPr>
        </p:nvSpPr>
        <p:spPr>
          <a:xfrm>
            <a:off x="311700" y="1152475"/>
            <a:ext cx="8155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u="sng">
                <a:solidFill>
                  <a:srgbClr val="1155CC"/>
                </a:solidFill>
                <a:latin typeface="Calibri"/>
                <a:ea typeface="Calibri"/>
                <a:cs typeface="Calibri"/>
                <a:sym typeface="Calibri"/>
                <a:hlinkClick r:id="rId3">
                  <a:extLst>
                    <a:ext uri="{A12FA001-AC4F-418D-AE19-62706E023703}">
                      <ahyp:hlinkClr val="tx"/>
                    </a:ext>
                  </a:extLst>
                </a:hlinkClick>
              </a:rPr>
              <a:t>https://california.public.law/codes/ca_pub_util_code_section_739.5</a:t>
            </a:r>
            <a:endParaRPr sz="1900" u="sng">
              <a:solidFill>
                <a:srgbClr val="1155CC"/>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900">
                <a:solidFill>
                  <a:schemeClr val="dk1"/>
                </a:solidFill>
                <a:latin typeface="Calibri"/>
                <a:ea typeface="Calibri"/>
                <a:cs typeface="Calibri"/>
                <a:sym typeface="Calibri"/>
              </a:rPr>
              <a:t>"Notwithstanding any other provision of law or decision of the commission, the commission</a:t>
            </a:r>
            <a:r>
              <a:rPr b="1" lang="en" sz="1900">
                <a:solidFill>
                  <a:schemeClr val="dk1"/>
                </a:solidFill>
                <a:latin typeface="Calibri"/>
                <a:ea typeface="Calibri"/>
                <a:cs typeface="Calibri"/>
                <a:sym typeface="Calibri"/>
              </a:rPr>
              <a:t> shall not deny eligibility</a:t>
            </a:r>
            <a:r>
              <a:rPr lang="en" sz="1900">
                <a:solidFill>
                  <a:schemeClr val="dk1"/>
                </a:solidFill>
                <a:latin typeface="Calibri"/>
                <a:ea typeface="Calibri"/>
                <a:cs typeface="Calibri"/>
                <a:sym typeface="Calibri"/>
              </a:rPr>
              <a:t> for the California Alternative Rates for Energy (CARE) program, created pursuant to Section 739.1, for a residential user of gas or electric service who is a</a:t>
            </a:r>
            <a:r>
              <a:rPr b="1" lang="en" sz="1900">
                <a:solidFill>
                  <a:schemeClr val="dk1"/>
                </a:solidFill>
                <a:latin typeface="Calibri"/>
                <a:ea typeface="Calibri"/>
                <a:cs typeface="Calibri"/>
                <a:sym typeface="Calibri"/>
              </a:rPr>
              <a:t> submetered resident or tenant served by a master-meter customer </a:t>
            </a:r>
            <a:r>
              <a:rPr lang="en" sz="1900">
                <a:solidFill>
                  <a:schemeClr val="dk1"/>
                </a:solidFill>
                <a:latin typeface="Calibri"/>
                <a:ea typeface="Calibri"/>
                <a:cs typeface="Calibri"/>
                <a:sym typeface="Calibri"/>
              </a:rPr>
              <a:t>on the basis that some residential units in the master-meter customer’s mobilehome park, apartment building, or similar residential complex do not receive gas or electric service through a submetered system."</a:t>
            </a:r>
            <a:endParaRPr sz="1900">
              <a:solidFill>
                <a:schemeClr val="dk1"/>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020"/>
              <a:t>4</a:t>
            </a:r>
            <a:r>
              <a:rPr b="1" lang="en" sz="3020"/>
              <a:t>. Support Conversion to Direct Customers </a:t>
            </a:r>
            <a:endParaRPr b="1" sz="3020"/>
          </a:p>
        </p:txBody>
      </p:sp>
      <p:sp>
        <p:nvSpPr>
          <p:cNvPr id="212" name="Google Shape;212;p38"/>
          <p:cNvSpPr txBox="1"/>
          <p:nvPr>
            <p:ph idx="1" type="body"/>
          </p:nvPr>
        </p:nvSpPr>
        <p:spPr>
          <a:xfrm>
            <a:off x="311700" y="1152475"/>
            <a:ext cx="8603700" cy="38328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2316">
                <a:solidFill>
                  <a:schemeClr val="dk1"/>
                </a:solidFill>
              </a:rPr>
              <a:t>When people are </a:t>
            </a:r>
            <a:r>
              <a:rPr b="1" lang="en" sz="2316">
                <a:solidFill>
                  <a:schemeClr val="dk1"/>
                </a:solidFill>
              </a:rPr>
              <a:t>direct customers</a:t>
            </a:r>
            <a:r>
              <a:rPr lang="en" sz="2316">
                <a:solidFill>
                  <a:schemeClr val="dk1"/>
                </a:solidFill>
              </a:rPr>
              <a:t> of a utility (have utility company provided meter at their home), they </a:t>
            </a:r>
            <a:r>
              <a:rPr lang="en" sz="2316">
                <a:solidFill>
                  <a:schemeClr val="dk1"/>
                </a:solidFill>
              </a:rPr>
              <a:t>have all the rights and responsibilities of all other utility direct customers and c</a:t>
            </a:r>
            <a:r>
              <a:rPr lang="en" sz="2316">
                <a:solidFill>
                  <a:schemeClr val="dk1"/>
                </a:solidFill>
              </a:rPr>
              <a:t>an</a:t>
            </a:r>
            <a:r>
              <a:rPr b="1" lang="en" sz="2316">
                <a:solidFill>
                  <a:schemeClr val="dk1"/>
                </a:solidFill>
              </a:rPr>
              <a:t> apply for low-income assistance and rebates</a:t>
            </a:r>
            <a:r>
              <a:rPr lang="en" sz="2316">
                <a:solidFill>
                  <a:schemeClr val="dk1"/>
                </a:solidFill>
              </a:rPr>
              <a:t> through standard processes. It also </a:t>
            </a:r>
            <a:r>
              <a:rPr b="1" lang="en" sz="2316">
                <a:solidFill>
                  <a:schemeClr val="dk1"/>
                </a:solidFill>
              </a:rPr>
              <a:t>eliminates the opportunity for overcharging</a:t>
            </a:r>
            <a:r>
              <a:rPr lang="en" sz="2316">
                <a:solidFill>
                  <a:schemeClr val="dk1"/>
                </a:solidFill>
              </a:rPr>
              <a:t> by park owners. Many mobile home parks do have individual meters for each home. </a:t>
            </a:r>
            <a:endParaRPr sz="2316">
              <a:solidFill>
                <a:schemeClr val="dk1"/>
              </a:solidFill>
            </a:endParaRPr>
          </a:p>
          <a:p>
            <a:pPr indent="0" lvl="0" marL="0" rtl="0" algn="l">
              <a:spcBef>
                <a:spcPts val="1200"/>
              </a:spcBef>
              <a:spcAft>
                <a:spcPts val="0"/>
              </a:spcAft>
              <a:buNone/>
            </a:pPr>
            <a:r>
              <a:rPr lang="en" sz="2316" u="sng">
                <a:solidFill>
                  <a:srgbClr val="0000FF"/>
                </a:solidFill>
                <a:hlinkClick r:id="rId3">
                  <a:extLst>
                    <a:ext uri="{A12FA001-AC4F-418D-AE19-62706E023703}">
                      <ahyp:hlinkClr val="tx"/>
                    </a:ext>
                  </a:extLst>
                </a:hlinkClick>
              </a:rPr>
              <a:t>Arizona Administrative Code</a:t>
            </a:r>
            <a:r>
              <a:rPr lang="en" sz="2316">
                <a:solidFill>
                  <a:schemeClr val="dk1"/>
                </a:solidFill>
              </a:rPr>
              <a:t> </a:t>
            </a:r>
            <a:r>
              <a:rPr b="1" lang="en" sz="2316">
                <a:solidFill>
                  <a:schemeClr val="dk1"/>
                </a:solidFill>
              </a:rPr>
              <a:t>already prohibits Master Meters </a:t>
            </a:r>
            <a:r>
              <a:rPr lang="en" sz="2316">
                <a:solidFill>
                  <a:schemeClr val="dk1"/>
                </a:solidFill>
              </a:rPr>
              <a:t>in new mobile home parks or expansions of existing parks.</a:t>
            </a:r>
            <a:endParaRPr sz="2316">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t>Support Conversion to Direct Customers </a:t>
            </a:r>
            <a:r>
              <a:rPr lang="en" sz="2820"/>
              <a:t>(cont)</a:t>
            </a:r>
            <a:endParaRPr sz="2820"/>
          </a:p>
        </p:txBody>
      </p:sp>
      <p:sp>
        <p:nvSpPr>
          <p:cNvPr id="218" name="Google Shape;218;p39"/>
          <p:cNvSpPr txBox="1"/>
          <p:nvPr>
            <p:ph idx="1" type="body"/>
          </p:nvPr>
        </p:nvSpPr>
        <p:spPr>
          <a:xfrm>
            <a:off x="311700" y="1152475"/>
            <a:ext cx="8340000" cy="371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1"/>
                </a:solidFill>
              </a:rPr>
              <a:t>Example:</a:t>
            </a:r>
            <a:r>
              <a:rPr lang="en" sz="2400">
                <a:solidFill>
                  <a:schemeClr val="dk1"/>
                </a:solidFill>
              </a:rPr>
              <a:t> </a:t>
            </a:r>
            <a:r>
              <a:rPr lang="en" sz="2400" u="sng">
                <a:solidFill>
                  <a:schemeClr val="hlink"/>
                </a:solidFill>
                <a:hlinkClick r:id="rId3"/>
              </a:rPr>
              <a:t>Mobilehome Park Utility Upgrade Program of California Public Utilities Commission</a:t>
            </a:r>
            <a:endParaRPr sz="2400">
              <a:solidFill>
                <a:schemeClr val="dk1"/>
              </a:solidFill>
            </a:endParaRPr>
          </a:p>
          <a:p>
            <a:pPr indent="0" lvl="0" marL="0" rtl="0" algn="l">
              <a:spcBef>
                <a:spcPts val="1200"/>
              </a:spcBef>
              <a:spcAft>
                <a:spcPts val="0"/>
              </a:spcAft>
              <a:buNone/>
            </a:pPr>
            <a:r>
              <a:rPr lang="en" sz="2400">
                <a:solidFill>
                  <a:schemeClr val="dk1"/>
                </a:solidFill>
              </a:rPr>
              <a:t>Pilot program that began in 2015 to voluntarily move master-meter / submeter service to direct utility service for natural gas and/or electrical service. Funded by the utility company at no cost to the mobile home park or its residents. </a:t>
            </a:r>
            <a:endParaRPr sz="2400">
              <a:solidFill>
                <a:schemeClr val="dk1"/>
              </a:solidFill>
            </a:endParaRPr>
          </a:p>
          <a:p>
            <a:pPr indent="0" lvl="0" marL="0" rtl="0" algn="l">
              <a:spcBef>
                <a:spcPts val="1200"/>
              </a:spcBef>
              <a:spcAft>
                <a:spcPts val="1200"/>
              </a:spcAft>
              <a:buNone/>
            </a:pPr>
            <a:r>
              <a:rPr lang="en" sz="2400">
                <a:solidFill>
                  <a:schemeClr val="dk1"/>
                </a:solidFill>
              </a:rPr>
              <a:t>Because they were already customers, service deposit is waived. </a:t>
            </a:r>
            <a:endParaRPr sz="19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24" name="Google Shape;224;p40"/>
          <p:cNvSpPr txBox="1"/>
          <p:nvPr>
            <p:ph idx="1" type="body"/>
          </p:nvPr>
        </p:nvSpPr>
        <p:spPr>
          <a:xfrm>
            <a:off x="311700" y="1152475"/>
            <a:ext cx="8445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1200"/>
              </a:spcAft>
              <a:buNone/>
            </a:pPr>
            <a:r>
              <a:rPr lang="en" sz="2908">
                <a:solidFill>
                  <a:schemeClr val="dk1"/>
                </a:solidFill>
              </a:rPr>
              <a:t>As this issue is deeply affecting housing affordability in the City of Tucson, I propose that the Commission on Equitable Housing and Development form a working group to focus on studying the issues affecting mobile home parks and manufactured </a:t>
            </a:r>
            <a:r>
              <a:rPr lang="en" sz="2908">
                <a:solidFill>
                  <a:schemeClr val="dk1"/>
                </a:solidFill>
              </a:rPr>
              <a:t>housing</a:t>
            </a:r>
            <a:r>
              <a:rPr lang="en" sz="2908">
                <a:solidFill>
                  <a:schemeClr val="dk1"/>
                </a:solidFill>
              </a:rPr>
              <a:t> communities and to make recommendations to Mayor and Council to remedy problems of affordability in parks.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Multiple forms of precarity</a:t>
            </a:r>
            <a:endParaRPr sz="2420"/>
          </a:p>
        </p:txBody>
      </p:sp>
      <p:sp>
        <p:nvSpPr>
          <p:cNvPr id="67" name="Google Shape;67;p15"/>
          <p:cNvSpPr txBox="1"/>
          <p:nvPr>
            <p:ph idx="1" type="body"/>
          </p:nvPr>
        </p:nvSpPr>
        <p:spPr>
          <a:xfrm>
            <a:off x="311700" y="1152475"/>
            <a:ext cx="84060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AutoNum type="arabicPeriod"/>
            </a:pPr>
            <a:r>
              <a:rPr lang="en" sz="2200">
                <a:solidFill>
                  <a:schemeClr val="dk1"/>
                </a:solidFill>
              </a:rPr>
              <a:t>People are at risk of losing their home in the event of an eviction</a:t>
            </a:r>
            <a:endParaRPr sz="2200">
              <a:solidFill>
                <a:schemeClr val="dk1"/>
              </a:solidFill>
            </a:endParaRPr>
          </a:p>
          <a:p>
            <a:pPr indent="-368300" lvl="0" marL="457200" rtl="0" algn="l">
              <a:spcBef>
                <a:spcPts val="0"/>
              </a:spcBef>
              <a:spcAft>
                <a:spcPts val="0"/>
              </a:spcAft>
              <a:buClr>
                <a:schemeClr val="dk1"/>
              </a:buClr>
              <a:buSzPts val="2200"/>
              <a:buAutoNum type="arabicPeriod"/>
            </a:pPr>
            <a:r>
              <a:rPr lang="en" sz="2200">
                <a:solidFill>
                  <a:schemeClr val="dk1"/>
                </a:solidFill>
              </a:rPr>
              <a:t>People are less able to move if rent is increased</a:t>
            </a:r>
            <a:endParaRPr sz="2200">
              <a:solidFill>
                <a:schemeClr val="dk1"/>
              </a:solidFill>
            </a:endParaRPr>
          </a:p>
          <a:p>
            <a:pPr indent="-368300" lvl="0" marL="457200" rtl="0" algn="l">
              <a:spcBef>
                <a:spcPts val="0"/>
              </a:spcBef>
              <a:spcAft>
                <a:spcPts val="0"/>
              </a:spcAft>
              <a:buClr>
                <a:schemeClr val="dk1"/>
              </a:buClr>
              <a:buSzPts val="2200"/>
              <a:buAutoNum type="arabicPeriod"/>
            </a:pPr>
            <a:r>
              <a:rPr lang="en" sz="2200">
                <a:solidFill>
                  <a:schemeClr val="dk1"/>
                </a:solidFill>
              </a:rPr>
              <a:t>There is less regulation of utility charges </a:t>
            </a:r>
            <a:endParaRPr sz="2200">
              <a:solidFill>
                <a:schemeClr val="dk1"/>
              </a:solidFill>
            </a:endParaRPr>
          </a:p>
          <a:p>
            <a:pPr indent="-368300" lvl="0" marL="457200" rtl="0" algn="l">
              <a:spcBef>
                <a:spcPts val="0"/>
              </a:spcBef>
              <a:spcAft>
                <a:spcPts val="0"/>
              </a:spcAft>
              <a:buClr>
                <a:schemeClr val="dk1"/>
              </a:buClr>
              <a:buSzPts val="2200"/>
              <a:buAutoNum type="arabicPeriod"/>
            </a:pPr>
            <a:r>
              <a:rPr lang="en" sz="2200">
                <a:solidFill>
                  <a:schemeClr val="dk1"/>
                </a:solidFill>
              </a:rPr>
              <a:t>Vulnerability of the homes themselves with temperature control</a:t>
            </a:r>
            <a:endParaRPr sz="2200">
              <a:solidFill>
                <a:schemeClr val="dk1"/>
              </a:solidFill>
            </a:endParaRPr>
          </a:p>
          <a:p>
            <a:pPr indent="-336550" lvl="0" marL="457200" rtl="0" algn="l">
              <a:spcBef>
                <a:spcPts val="0"/>
              </a:spcBef>
              <a:spcAft>
                <a:spcPts val="0"/>
              </a:spcAft>
              <a:buClr>
                <a:schemeClr val="dk1"/>
              </a:buClr>
              <a:buSzPts val="1700"/>
              <a:buAutoNum type="arabicPeriod"/>
            </a:pPr>
            <a:r>
              <a:rPr lang="en" sz="2200">
                <a:solidFill>
                  <a:schemeClr val="dk1"/>
                </a:solidFill>
              </a:rPr>
              <a:t>Vulnerability of residents, who are </a:t>
            </a:r>
            <a:r>
              <a:rPr lang="en" sz="2200">
                <a:solidFill>
                  <a:schemeClr val="dk1"/>
                </a:solidFill>
              </a:rPr>
              <a:t>disproportionately seniors, people with low incomes, and people who are non-US Citizens who may not qualify for support services</a:t>
            </a:r>
            <a:r>
              <a:rPr lang="en" sz="1700">
                <a:solidFill>
                  <a:schemeClr val="dk1"/>
                </a:solidFill>
              </a:rPr>
              <a:t> </a:t>
            </a:r>
            <a:endParaRPr sz="17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Multiple forms of precarity</a:t>
            </a:r>
            <a:endParaRPr sz="2420"/>
          </a:p>
        </p:txBody>
      </p:sp>
      <p:sp>
        <p:nvSpPr>
          <p:cNvPr id="73" name="Google Shape;73;p16"/>
          <p:cNvSpPr txBox="1"/>
          <p:nvPr>
            <p:ph idx="1" type="body"/>
          </p:nvPr>
        </p:nvSpPr>
        <p:spPr>
          <a:xfrm>
            <a:off x="311700" y="1152475"/>
            <a:ext cx="84060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AutoNum type="arabicPeriod"/>
            </a:pPr>
            <a:r>
              <a:rPr b="1" lang="en" sz="2200">
                <a:solidFill>
                  <a:schemeClr val="dk1"/>
                </a:solidFill>
              </a:rPr>
              <a:t>People are at risk of losing their home in the event of an eviction</a:t>
            </a:r>
            <a:endParaRPr b="1" sz="2200">
              <a:solidFill>
                <a:schemeClr val="dk1"/>
              </a:solidFill>
            </a:endParaRPr>
          </a:p>
          <a:p>
            <a:pPr indent="0" lvl="0" marL="0" rtl="0" algn="l">
              <a:spcBef>
                <a:spcPts val="1200"/>
              </a:spcBef>
              <a:spcAft>
                <a:spcPts val="1200"/>
              </a:spcAft>
              <a:buNone/>
            </a:pPr>
            <a:r>
              <a:rPr lang="en" sz="2000">
                <a:solidFill>
                  <a:schemeClr val="dk1"/>
                </a:solidFill>
              </a:rPr>
              <a:t>According to the Arizona Mobile Home Parks Residential Landlord Tenant Act, </a:t>
            </a:r>
            <a:r>
              <a:rPr lang="en" sz="2000">
                <a:solidFill>
                  <a:schemeClr val="dk1"/>
                </a:solidFill>
              </a:rPr>
              <a:t>which</a:t>
            </a:r>
            <a:r>
              <a:rPr lang="en" sz="2000">
                <a:solidFill>
                  <a:schemeClr val="dk1"/>
                </a:solidFill>
              </a:rPr>
              <a:t> governs homes where someone owns the home but rents the space in parks of more than 4 homes, if a person is evicted from the home that they own “the mobile home shall then be deemed abandoned” and the homeowner is not granted protection to sell or recover the home until they have “satisfied the judgment,” meaning they have paid all back rent, utilities, late fees, and generally attorney fees and court costs</a:t>
            </a:r>
            <a:endParaRPr sz="2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Multiple forms of precarity</a:t>
            </a:r>
            <a:endParaRPr sz="2420"/>
          </a:p>
        </p:txBody>
      </p:sp>
      <p:sp>
        <p:nvSpPr>
          <p:cNvPr id="79" name="Google Shape;79;p17"/>
          <p:cNvSpPr txBox="1"/>
          <p:nvPr>
            <p:ph idx="1" type="body"/>
          </p:nvPr>
        </p:nvSpPr>
        <p:spPr>
          <a:xfrm>
            <a:off x="311700" y="1152475"/>
            <a:ext cx="8406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rPr>
              <a:t>2. </a:t>
            </a:r>
            <a:r>
              <a:rPr b="1" lang="en" sz="2200">
                <a:solidFill>
                  <a:schemeClr val="dk1"/>
                </a:solidFill>
              </a:rPr>
              <a:t>People are less able to move if rent is increased</a:t>
            </a:r>
            <a:endParaRPr b="1" sz="2200">
              <a:solidFill>
                <a:schemeClr val="dk1"/>
              </a:solidFill>
            </a:endParaRPr>
          </a:p>
          <a:p>
            <a:pPr indent="0" lvl="0" marL="457200" rtl="0" algn="l">
              <a:spcBef>
                <a:spcPts val="1200"/>
              </a:spcBef>
              <a:spcAft>
                <a:spcPts val="1200"/>
              </a:spcAft>
              <a:buNone/>
            </a:pPr>
            <a:r>
              <a:rPr lang="en" sz="1700">
                <a:solidFill>
                  <a:schemeClr val="dk1"/>
                </a:solidFill>
              </a:rPr>
              <a:t>It is very expensive to move a </a:t>
            </a:r>
            <a:r>
              <a:rPr lang="en" sz="1700">
                <a:solidFill>
                  <a:schemeClr val="dk1"/>
                </a:solidFill>
              </a:rPr>
              <a:t>mobile</a:t>
            </a:r>
            <a:r>
              <a:rPr lang="en" sz="1700">
                <a:solidFill>
                  <a:schemeClr val="dk1"/>
                </a:solidFill>
              </a:rPr>
              <a:t> home, often over $10,000 or $20,000. So even if rents go up or there is exploitation in a mobile home park, many people are not able to move and thus get stuck with high costs.</a:t>
            </a:r>
            <a:endParaRPr sz="17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Multiple forms of precarity</a:t>
            </a:r>
            <a:endParaRPr sz="2420"/>
          </a:p>
        </p:txBody>
      </p:sp>
      <p:sp>
        <p:nvSpPr>
          <p:cNvPr id="85" name="Google Shape;85;p18"/>
          <p:cNvSpPr txBox="1"/>
          <p:nvPr>
            <p:ph idx="1" type="body"/>
          </p:nvPr>
        </p:nvSpPr>
        <p:spPr>
          <a:xfrm>
            <a:off x="311700" y="1152475"/>
            <a:ext cx="8406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rPr>
              <a:t>3. </a:t>
            </a:r>
            <a:r>
              <a:rPr b="1" lang="en" sz="2200">
                <a:solidFill>
                  <a:schemeClr val="dk1"/>
                </a:solidFill>
              </a:rPr>
              <a:t>There is less regulation of utility charges</a:t>
            </a:r>
            <a:endParaRPr b="1" sz="2200">
              <a:solidFill>
                <a:schemeClr val="dk1"/>
              </a:solidFill>
            </a:endParaRPr>
          </a:p>
          <a:p>
            <a:pPr indent="0" lvl="0" marL="0" rtl="0" algn="l">
              <a:spcBef>
                <a:spcPts val="1200"/>
              </a:spcBef>
              <a:spcAft>
                <a:spcPts val="0"/>
              </a:spcAft>
              <a:buNone/>
            </a:pPr>
            <a:r>
              <a:rPr lang="en" sz="2200">
                <a:solidFill>
                  <a:schemeClr val="dk1"/>
                </a:solidFill>
              </a:rPr>
              <a:t>Many parks are on “master-meters” meaning the utility company serves the park, who is considered the customer. Parks then often sub-meter, but there is little oversight of </a:t>
            </a:r>
            <a:r>
              <a:rPr lang="en" sz="2200">
                <a:solidFill>
                  <a:schemeClr val="dk1"/>
                </a:solidFill>
              </a:rPr>
              <a:t>utilities</a:t>
            </a:r>
            <a:r>
              <a:rPr lang="en" sz="2200">
                <a:solidFill>
                  <a:schemeClr val="dk1"/>
                </a:solidFill>
              </a:rPr>
              <a:t> past this master-meter.</a:t>
            </a:r>
            <a:endParaRPr sz="2200">
              <a:solidFill>
                <a:schemeClr val="dk1"/>
              </a:solidFill>
            </a:endParaRPr>
          </a:p>
          <a:p>
            <a:pPr indent="0" lvl="0" marL="0" rtl="0" algn="l">
              <a:spcBef>
                <a:spcPts val="1200"/>
              </a:spcBef>
              <a:spcAft>
                <a:spcPts val="0"/>
              </a:spcAft>
              <a:buNone/>
            </a:pPr>
            <a:r>
              <a:rPr lang="en" sz="2200">
                <a:solidFill>
                  <a:schemeClr val="dk1"/>
                </a:solidFill>
              </a:rPr>
              <a:t>In the Tucson Water Service Area, 100 mobile home parks are on a master meter</a:t>
            </a:r>
            <a:endParaRPr sz="2200">
              <a:solidFill>
                <a:schemeClr val="dk1"/>
              </a:solidFill>
            </a:endParaRPr>
          </a:p>
          <a:p>
            <a:pPr indent="0" lvl="0" marL="457200" rtl="0" algn="l">
              <a:spcBef>
                <a:spcPts val="1200"/>
              </a:spcBef>
              <a:spcAft>
                <a:spcPts val="1200"/>
              </a:spcAft>
              <a:buNone/>
            </a:pPr>
            <a:r>
              <a:t/>
            </a:r>
            <a:endParaRPr sz="17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99800" y="200550"/>
            <a:ext cx="8520600" cy="951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Survey Resu</a:t>
            </a:r>
            <a:r>
              <a:rPr b="1" lang="en" sz="2900"/>
              <a:t>lts: </a:t>
            </a:r>
            <a:endParaRPr b="1" sz="2900"/>
          </a:p>
          <a:p>
            <a:pPr indent="0" lvl="0" marL="0" rtl="0" algn="l">
              <a:spcBef>
                <a:spcPts val="0"/>
              </a:spcBef>
              <a:spcAft>
                <a:spcPts val="0"/>
              </a:spcAft>
              <a:buNone/>
            </a:pPr>
            <a:r>
              <a:rPr b="1" lang="en" sz="2900"/>
              <a:t>Poder Casas Moviles</a:t>
            </a:r>
            <a:endParaRPr b="1" sz="2900"/>
          </a:p>
        </p:txBody>
      </p:sp>
      <p:sp>
        <p:nvSpPr>
          <p:cNvPr id="91" name="Google Shape;91;p19"/>
          <p:cNvSpPr txBox="1"/>
          <p:nvPr>
            <p:ph idx="1" type="body"/>
          </p:nvPr>
        </p:nvSpPr>
        <p:spPr>
          <a:xfrm>
            <a:off x="311700" y="1152475"/>
            <a:ext cx="39999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sz="3200">
                <a:solidFill>
                  <a:schemeClr val="dk1"/>
                </a:solidFill>
              </a:rPr>
              <a:t>As of Nov 24, 2024</a:t>
            </a:r>
            <a:endParaRPr b="1" sz="3200">
              <a:solidFill>
                <a:schemeClr val="dk1"/>
              </a:solidFill>
            </a:endParaRPr>
          </a:p>
          <a:p>
            <a:pPr indent="0" lvl="0" marL="0" rtl="0" algn="l">
              <a:spcBef>
                <a:spcPts val="1200"/>
              </a:spcBef>
              <a:spcAft>
                <a:spcPts val="0"/>
              </a:spcAft>
              <a:buNone/>
            </a:pPr>
            <a:r>
              <a:rPr b="1" lang="en" sz="3200">
                <a:solidFill>
                  <a:schemeClr val="dk1"/>
                </a:solidFill>
              </a:rPr>
              <a:t>90 people responded</a:t>
            </a:r>
            <a:endParaRPr b="1" sz="3200">
              <a:solidFill>
                <a:schemeClr val="dk1"/>
              </a:solidFill>
            </a:endParaRPr>
          </a:p>
          <a:p>
            <a:pPr indent="0" lvl="0" marL="0" rtl="0" algn="l">
              <a:spcBef>
                <a:spcPts val="1200"/>
              </a:spcBef>
              <a:spcAft>
                <a:spcPts val="0"/>
              </a:spcAft>
              <a:buNone/>
            </a:pPr>
            <a:r>
              <a:rPr b="1" lang="en" sz="3200">
                <a:solidFill>
                  <a:schemeClr val="dk1"/>
                </a:solidFill>
              </a:rPr>
              <a:t>34 different mobile home parks</a:t>
            </a:r>
            <a:endParaRPr b="1" sz="3200">
              <a:solidFill>
                <a:schemeClr val="dk1"/>
              </a:solidFill>
            </a:endParaRPr>
          </a:p>
          <a:p>
            <a:pPr indent="0" lvl="0" marL="0" rtl="0" algn="l">
              <a:spcBef>
                <a:spcPts val="1200"/>
              </a:spcBef>
              <a:spcAft>
                <a:spcPts val="1200"/>
              </a:spcAft>
              <a:buNone/>
            </a:pPr>
            <a:r>
              <a:rPr b="1" lang="en" sz="3200">
                <a:solidFill>
                  <a:schemeClr val="dk1"/>
                </a:solidFill>
              </a:rPr>
              <a:t>Majority Spanish Speakers </a:t>
            </a:r>
            <a:endParaRPr/>
          </a:p>
        </p:txBody>
      </p:sp>
      <p:sp>
        <p:nvSpPr>
          <p:cNvPr id="92" name="Google Shape;92;p19"/>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93" name="Google Shape;93;p19"/>
          <p:cNvPicPr preferRelativeResize="0"/>
          <p:nvPr/>
        </p:nvPicPr>
        <p:blipFill rotWithShape="1">
          <a:blip r:embed="rId3">
            <a:alphaModFix/>
          </a:blip>
          <a:srcRect b="14854" l="52848" r="25721" t="22390"/>
          <a:stretch/>
        </p:blipFill>
        <p:spPr>
          <a:xfrm>
            <a:off x="4832400" y="160400"/>
            <a:ext cx="2928875" cy="4821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p20" title="Chart"/>
          <p:cNvPicPr preferRelativeResize="0"/>
          <p:nvPr/>
        </p:nvPicPr>
        <p:blipFill>
          <a:blip r:embed="rId3">
            <a:alphaModFix/>
          </a:blip>
          <a:stretch>
            <a:fillRect/>
          </a:stretch>
        </p:blipFill>
        <p:spPr>
          <a:xfrm>
            <a:off x="412810" y="0"/>
            <a:ext cx="8318382" cy="51435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500"/>
              <a:t>Most Common Reported Problems</a:t>
            </a:r>
            <a:endParaRPr b="1" sz="3500"/>
          </a:p>
        </p:txBody>
      </p:sp>
      <p:sp>
        <p:nvSpPr>
          <p:cNvPr id="104" name="Google Shape;104;p21"/>
          <p:cNvSpPr txBox="1"/>
          <p:nvPr>
            <p:ph idx="1" type="body"/>
          </p:nvPr>
        </p:nvSpPr>
        <p:spPr>
          <a:xfrm>
            <a:off x="131875" y="1086525"/>
            <a:ext cx="87003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400">
              <a:solidFill>
                <a:schemeClr val="dk1"/>
              </a:solidFill>
            </a:endParaRPr>
          </a:p>
          <a:p>
            <a:pPr indent="-419100" lvl="0" marL="457200" rtl="0" algn="l">
              <a:spcBef>
                <a:spcPts val="1200"/>
              </a:spcBef>
              <a:spcAft>
                <a:spcPts val="0"/>
              </a:spcAft>
              <a:buClr>
                <a:schemeClr val="dk1"/>
              </a:buClr>
              <a:buSzPts val="3000"/>
              <a:buChar char="●"/>
            </a:pPr>
            <a:r>
              <a:rPr b="1" lang="en" sz="3000">
                <a:solidFill>
                  <a:schemeClr val="dk1"/>
                </a:solidFill>
              </a:rPr>
              <a:t>Problems with overcharging for utilities </a:t>
            </a:r>
            <a:r>
              <a:rPr lang="en" sz="3000">
                <a:solidFill>
                  <a:schemeClr val="dk1"/>
                </a:solidFill>
                <a:highlight>
                  <a:srgbClr val="FFFFFF"/>
                </a:highlight>
              </a:rPr>
              <a:t>(67%)</a:t>
            </a:r>
            <a:r>
              <a:rPr b="1" lang="en" sz="3000">
                <a:solidFill>
                  <a:schemeClr val="dk1"/>
                </a:solidFill>
                <a:highlight>
                  <a:srgbClr val="FFFFFF"/>
                </a:highlight>
              </a:rPr>
              <a:t> </a:t>
            </a:r>
            <a:endParaRPr b="1" sz="3000">
              <a:solidFill>
                <a:schemeClr val="dk1"/>
              </a:solidFill>
              <a:highlight>
                <a:srgbClr val="FFFFFF"/>
              </a:highlight>
            </a:endParaRPr>
          </a:p>
          <a:p>
            <a:pPr indent="-419100" lvl="0" marL="457200" rtl="0" algn="l">
              <a:spcBef>
                <a:spcPts val="0"/>
              </a:spcBef>
              <a:spcAft>
                <a:spcPts val="0"/>
              </a:spcAft>
              <a:buClr>
                <a:schemeClr val="dk1"/>
              </a:buClr>
              <a:buSzPts val="3000"/>
              <a:buChar char="●"/>
            </a:pPr>
            <a:r>
              <a:rPr b="1" lang="en" sz="3000">
                <a:solidFill>
                  <a:schemeClr val="dk1"/>
                </a:solidFill>
              </a:rPr>
              <a:t>Problems with reliability of utility service</a:t>
            </a:r>
            <a:r>
              <a:rPr b="1" lang="en" sz="3000">
                <a:solidFill>
                  <a:schemeClr val="dk1"/>
                </a:solidFill>
                <a:highlight>
                  <a:srgbClr val="FFFFFF"/>
                </a:highlight>
              </a:rPr>
              <a:t> </a:t>
            </a:r>
            <a:r>
              <a:rPr lang="en" sz="3000">
                <a:solidFill>
                  <a:schemeClr val="dk1"/>
                </a:solidFill>
                <a:highlight>
                  <a:srgbClr val="FFFFFF"/>
                </a:highlight>
              </a:rPr>
              <a:t>(54%) </a:t>
            </a:r>
            <a:endParaRPr sz="3000">
              <a:solidFill>
                <a:schemeClr val="dk1"/>
              </a:solidFill>
              <a:highlight>
                <a:srgbClr val="FFFFFF"/>
              </a:highlight>
            </a:endParaRPr>
          </a:p>
          <a:p>
            <a:pPr indent="-419100" lvl="0" marL="457200" rtl="0" algn="l">
              <a:spcBef>
                <a:spcPts val="0"/>
              </a:spcBef>
              <a:spcAft>
                <a:spcPts val="0"/>
              </a:spcAft>
              <a:buClr>
                <a:schemeClr val="dk1"/>
              </a:buClr>
              <a:buSzPts val="3000"/>
              <a:buFont typeface="Roboto"/>
              <a:buChar char="●"/>
            </a:pPr>
            <a:r>
              <a:rPr b="1" lang="en" sz="3000">
                <a:solidFill>
                  <a:schemeClr val="dk1"/>
                </a:solidFill>
              </a:rPr>
              <a:t>Rent increases </a:t>
            </a:r>
            <a:r>
              <a:rPr lang="en" sz="3000">
                <a:solidFill>
                  <a:schemeClr val="dk1"/>
                </a:solidFill>
                <a:highlight>
                  <a:srgbClr val="FFFFFF"/>
                </a:highlight>
                <a:latin typeface="Roboto"/>
                <a:ea typeface="Roboto"/>
                <a:cs typeface="Roboto"/>
                <a:sym typeface="Roboto"/>
              </a:rPr>
              <a:t>(54%)</a:t>
            </a:r>
            <a:endParaRPr sz="3000">
              <a:solidFill>
                <a:schemeClr val="dk1"/>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