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665" r:id="rId5"/>
  </p:sldMasterIdLst>
  <p:sldIdLst>
    <p:sldId id="256" r:id="rId6"/>
    <p:sldId id="303" r:id="rId7"/>
    <p:sldId id="294" r:id="rId8"/>
    <p:sldId id="296" r:id="rId9"/>
    <p:sldId id="299" r:id="rId10"/>
    <p:sldId id="300" r:id="rId11"/>
    <p:sldId id="301" r:id="rId12"/>
    <p:sldId id="302" r:id="rId13"/>
    <p:sldId id="297" r:id="rId14"/>
    <p:sldId id="298" r:id="rId15"/>
    <p:sldId id="295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086"/>
    <a:srgbClr val="F3EAC8"/>
    <a:srgbClr val="002669"/>
    <a:srgbClr val="C24200"/>
    <a:srgbClr val="009BB5"/>
    <a:srgbClr val="0099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07"/>
    <p:restoredTop sz="96341"/>
  </p:normalViewPr>
  <p:slideViewPr>
    <p:cSldViewPr snapToGrid="0" snapToObjects="1" showGuides="1">
      <p:cViewPr varScale="1">
        <p:scale>
          <a:sx n="60" d="100"/>
          <a:sy n="60" d="100"/>
        </p:scale>
        <p:origin x="868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ne Mandle" userId="cfa3ee81-003f-4a9d-84eb-dfa91cf6ff73" providerId="ADAL" clId="{AE59EF9A-93CE-4FF9-9E6E-EE48C226F477}"/>
    <pc:docChg chg="custSel addSld delSld modSld">
      <pc:chgData name="Lane Mandle" userId="cfa3ee81-003f-4a9d-84eb-dfa91cf6ff73" providerId="ADAL" clId="{AE59EF9A-93CE-4FF9-9E6E-EE48C226F477}" dt="2024-12-05T22:18:24.206" v="1050" actId="20577"/>
      <pc:docMkLst>
        <pc:docMk/>
      </pc:docMkLst>
      <pc:sldChg chg="modSp del mod">
        <pc:chgData name="Lane Mandle" userId="cfa3ee81-003f-4a9d-84eb-dfa91cf6ff73" providerId="ADAL" clId="{AE59EF9A-93CE-4FF9-9E6E-EE48C226F477}" dt="2024-12-05T22:17:39.861" v="1034" actId="2696"/>
        <pc:sldMkLst>
          <pc:docMk/>
          <pc:sldMk cId="556060293" sldId="257"/>
        </pc:sldMkLst>
        <pc:spChg chg="mod">
          <ac:chgData name="Lane Mandle" userId="cfa3ee81-003f-4a9d-84eb-dfa91cf6ff73" providerId="ADAL" clId="{AE59EF9A-93CE-4FF9-9E6E-EE48C226F477}" dt="2024-12-05T20:26:43.973" v="0" actId="33524"/>
          <ac:spMkLst>
            <pc:docMk/>
            <pc:sldMk cId="556060293" sldId="257"/>
            <ac:spMk id="4" creationId="{2CDA7EF3-D5EA-AB40-91A8-EEFD9830455B}"/>
          </ac:spMkLst>
        </pc:spChg>
      </pc:sldChg>
      <pc:sldChg chg="modSp mod">
        <pc:chgData name="Lane Mandle" userId="cfa3ee81-003f-4a9d-84eb-dfa91cf6ff73" providerId="ADAL" clId="{AE59EF9A-93CE-4FF9-9E6E-EE48C226F477}" dt="2024-12-05T22:07:43.606" v="404" actId="20577"/>
        <pc:sldMkLst>
          <pc:docMk/>
          <pc:sldMk cId="2102217860" sldId="296"/>
        </pc:sldMkLst>
        <pc:spChg chg="mod">
          <ac:chgData name="Lane Mandle" userId="cfa3ee81-003f-4a9d-84eb-dfa91cf6ff73" providerId="ADAL" clId="{AE59EF9A-93CE-4FF9-9E6E-EE48C226F477}" dt="2024-12-05T22:07:43.606" v="404" actId="20577"/>
          <ac:spMkLst>
            <pc:docMk/>
            <pc:sldMk cId="2102217860" sldId="296"/>
            <ac:spMk id="4" creationId="{46C130AE-3795-B535-5F59-EA223241C4C5}"/>
          </ac:spMkLst>
        </pc:spChg>
      </pc:sldChg>
      <pc:sldChg chg="modSp mod">
        <pc:chgData name="Lane Mandle" userId="cfa3ee81-003f-4a9d-84eb-dfa91cf6ff73" providerId="ADAL" clId="{AE59EF9A-93CE-4FF9-9E6E-EE48C226F477}" dt="2024-12-05T22:17:29.006" v="1033" actId="20577"/>
        <pc:sldMkLst>
          <pc:docMk/>
          <pc:sldMk cId="1212660965" sldId="298"/>
        </pc:sldMkLst>
        <pc:spChg chg="mod">
          <ac:chgData name="Lane Mandle" userId="cfa3ee81-003f-4a9d-84eb-dfa91cf6ff73" providerId="ADAL" clId="{AE59EF9A-93CE-4FF9-9E6E-EE48C226F477}" dt="2024-12-05T22:17:29.006" v="1033" actId="20577"/>
          <ac:spMkLst>
            <pc:docMk/>
            <pc:sldMk cId="1212660965" sldId="298"/>
            <ac:spMk id="2" creationId="{9ADEBAF1-FC93-E277-615E-8B391C508545}"/>
          </ac:spMkLst>
        </pc:spChg>
        <pc:spChg chg="mod">
          <ac:chgData name="Lane Mandle" userId="cfa3ee81-003f-4a9d-84eb-dfa91cf6ff73" providerId="ADAL" clId="{AE59EF9A-93CE-4FF9-9E6E-EE48C226F477}" dt="2024-12-05T20:27:56.792" v="3" actId="20577"/>
          <ac:spMkLst>
            <pc:docMk/>
            <pc:sldMk cId="1212660965" sldId="298"/>
            <ac:spMk id="4" creationId="{BE7CEAA6-16F8-58F1-B3DC-BCEC20B49E9B}"/>
          </ac:spMkLst>
        </pc:spChg>
      </pc:sldChg>
      <pc:sldChg chg="modSp mod">
        <pc:chgData name="Lane Mandle" userId="cfa3ee81-003f-4a9d-84eb-dfa91cf6ff73" providerId="ADAL" clId="{AE59EF9A-93CE-4FF9-9E6E-EE48C226F477}" dt="2024-12-05T22:08:35.878" v="453" actId="20577"/>
        <pc:sldMkLst>
          <pc:docMk/>
          <pc:sldMk cId="3585485392" sldId="299"/>
        </pc:sldMkLst>
        <pc:spChg chg="mod">
          <ac:chgData name="Lane Mandle" userId="cfa3ee81-003f-4a9d-84eb-dfa91cf6ff73" providerId="ADAL" clId="{AE59EF9A-93CE-4FF9-9E6E-EE48C226F477}" dt="2024-12-05T22:08:35.878" v="453" actId="20577"/>
          <ac:spMkLst>
            <pc:docMk/>
            <pc:sldMk cId="3585485392" sldId="299"/>
            <ac:spMk id="4" creationId="{2B5DCB52-F57A-7591-8FA2-CBD15E150062}"/>
          </ac:spMkLst>
        </pc:spChg>
      </pc:sldChg>
      <pc:sldChg chg="modSp mod">
        <pc:chgData name="Lane Mandle" userId="cfa3ee81-003f-4a9d-84eb-dfa91cf6ff73" providerId="ADAL" clId="{AE59EF9A-93CE-4FF9-9E6E-EE48C226F477}" dt="2024-12-05T22:12:29.318" v="680" actId="1076"/>
        <pc:sldMkLst>
          <pc:docMk/>
          <pc:sldMk cId="217609138" sldId="300"/>
        </pc:sldMkLst>
        <pc:spChg chg="mod">
          <ac:chgData name="Lane Mandle" userId="cfa3ee81-003f-4a9d-84eb-dfa91cf6ff73" providerId="ADAL" clId="{AE59EF9A-93CE-4FF9-9E6E-EE48C226F477}" dt="2024-12-05T22:12:24.882" v="679" actId="1076"/>
          <ac:spMkLst>
            <pc:docMk/>
            <pc:sldMk cId="217609138" sldId="300"/>
            <ac:spMk id="3" creationId="{93870F0A-FEA1-5E57-EA2D-E113CFDEA85A}"/>
          </ac:spMkLst>
        </pc:spChg>
        <pc:spChg chg="mod">
          <ac:chgData name="Lane Mandle" userId="cfa3ee81-003f-4a9d-84eb-dfa91cf6ff73" providerId="ADAL" clId="{AE59EF9A-93CE-4FF9-9E6E-EE48C226F477}" dt="2024-12-05T22:12:29.318" v="680" actId="1076"/>
          <ac:spMkLst>
            <pc:docMk/>
            <pc:sldMk cId="217609138" sldId="300"/>
            <ac:spMk id="4" creationId="{34756695-2978-5CBC-A9F9-BACF2DFE5A3E}"/>
          </ac:spMkLst>
        </pc:spChg>
      </pc:sldChg>
      <pc:sldChg chg="modSp mod">
        <pc:chgData name="Lane Mandle" userId="cfa3ee81-003f-4a9d-84eb-dfa91cf6ff73" providerId="ADAL" clId="{AE59EF9A-93CE-4FF9-9E6E-EE48C226F477}" dt="2024-12-05T22:14:45.083" v="889" actId="1076"/>
        <pc:sldMkLst>
          <pc:docMk/>
          <pc:sldMk cId="2132988001" sldId="301"/>
        </pc:sldMkLst>
        <pc:spChg chg="mod">
          <ac:chgData name="Lane Mandle" userId="cfa3ee81-003f-4a9d-84eb-dfa91cf6ff73" providerId="ADAL" clId="{AE59EF9A-93CE-4FF9-9E6E-EE48C226F477}" dt="2024-12-05T22:14:33.445" v="887" actId="1076"/>
          <ac:spMkLst>
            <pc:docMk/>
            <pc:sldMk cId="2132988001" sldId="301"/>
            <ac:spMk id="2" creationId="{443362B5-199F-EB48-A7FB-2A0DBEB7BCF3}"/>
          </ac:spMkLst>
        </pc:spChg>
        <pc:spChg chg="mod">
          <ac:chgData name="Lane Mandle" userId="cfa3ee81-003f-4a9d-84eb-dfa91cf6ff73" providerId="ADAL" clId="{AE59EF9A-93CE-4FF9-9E6E-EE48C226F477}" dt="2024-12-05T22:14:39.392" v="888" actId="1076"/>
          <ac:spMkLst>
            <pc:docMk/>
            <pc:sldMk cId="2132988001" sldId="301"/>
            <ac:spMk id="3" creationId="{F40D5425-5695-EEDD-58E3-2B8EA162BE8A}"/>
          </ac:spMkLst>
        </pc:spChg>
        <pc:spChg chg="mod">
          <ac:chgData name="Lane Mandle" userId="cfa3ee81-003f-4a9d-84eb-dfa91cf6ff73" providerId="ADAL" clId="{AE59EF9A-93CE-4FF9-9E6E-EE48C226F477}" dt="2024-12-05T22:14:45.083" v="889" actId="1076"/>
          <ac:spMkLst>
            <pc:docMk/>
            <pc:sldMk cId="2132988001" sldId="301"/>
            <ac:spMk id="4" creationId="{78B78FFB-3D38-4A3F-DD17-9FA8725880DB}"/>
          </ac:spMkLst>
        </pc:spChg>
      </pc:sldChg>
      <pc:sldChg chg="modSp mod">
        <pc:chgData name="Lane Mandle" userId="cfa3ee81-003f-4a9d-84eb-dfa91cf6ff73" providerId="ADAL" clId="{AE59EF9A-93CE-4FF9-9E6E-EE48C226F477}" dt="2024-12-05T22:17:05.032" v="1006" actId="20577"/>
        <pc:sldMkLst>
          <pc:docMk/>
          <pc:sldMk cId="2954956330" sldId="302"/>
        </pc:sldMkLst>
        <pc:spChg chg="mod">
          <ac:chgData name="Lane Mandle" userId="cfa3ee81-003f-4a9d-84eb-dfa91cf6ff73" providerId="ADAL" clId="{AE59EF9A-93CE-4FF9-9E6E-EE48C226F477}" dt="2024-12-05T22:15:25.782" v="891" actId="1076"/>
          <ac:spMkLst>
            <pc:docMk/>
            <pc:sldMk cId="2954956330" sldId="302"/>
            <ac:spMk id="3" creationId="{FEEB4455-19DB-B1D5-607C-09E55837F516}"/>
          </ac:spMkLst>
        </pc:spChg>
        <pc:spChg chg="mod">
          <ac:chgData name="Lane Mandle" userId="cfa3ee81-003f-4a9d-84eb-dfa91cf6ff73" providerId="ADAL" clId="{AE59EF9A-93CE-4FF9-9E6E-EE48C226F477}" dt="2024-12-05T22:17:05.032" v="1006" actId="20577"/>
          <ac:spMkLst>
            <pc:docMk/>
            <pc:sldMk cId="2954956330" sldId="302"/>
            <ac:spMk id="4" creationId="{942191C0-88CA-4FD6-5F5D-6A4232B0BAEF}"/>
          </ac:spMkLst>
        </pc:spChg>
      </pc:sldChg>
      <pc:sldChg chg="modSp new mod">
        <pc:chgData name="Lane Mandle" userId="cfa3ee81-003f-4a9d-84eb-dfa91cf6ff73" providerId="ADAL" clId="{AE59EF9A-93CE-4FF9-9E6E-EE48C226F477}" dt="2024-12-05T22:18:24.206" v="1050" actId="20577"/>
        <pc:sldMkLst>
          <pc:docMk/>
          <pc:sldMk cId="2249813587" sldId="303"/>
        </pc:sldMkLst>
        <pc:spChg chg="mod">
          <ac:chgData name="Lane Mandle" userId="cfa3ee81-003f-4a9d-84eb-dfa91cf6ff73" providerId="ADAL" clId="{AE59EF9A-93CE-4FF9-9E6E-EE48C226F477}" dt="2024-12-05T22:04:00.929" v="19" actId="20577"/>
          <ac:spMkLst>
            <pc:docMk/>
            <pc:sldMk cId="2249813587" sldId="303"/>
            <ac:spMk id="2" creationId="{31F9F881-14A1-05C0-DFF8-51811D4A67CD}"/>
          </ac:spMkLst>
        </pc:spChg>
        <pc:spChg chg="mod">
          <ac:chgData name="Lane Mandle" userId="cfa3ee81-003f-4a9d-84eb-dfa91cf6ff73" providerId="ADAL" clId="{AE59EF9A-93CE-4FF9-9E6E-EE48C226F477}" dt="2024-12-05T22:05:04.544" v="187" actId="20577"/>
          <ac:spMkLst>
            <pc:docMk/>
            <pc:sldMk cId="2249813587" sldId="303"/>
            <ac:spMk id="3" creationId="{F8A8B367-3622-3456-ED52-95CA197465EB}"/>
          </ac:spMkLst>
        </pc:spChg>
        <pc:spChg chg="mod">
          <ac:chgData name="Lane Mandle" userId="cfa3ee81-003f-4a9d-84eb-dfa91cf6ff73" providerId="ADAL" clId="{AE59EF9A-93CE-4FF9-9E6E-EE48C226F477}" dt="2024-12-05T22:18:24.206" v="1050" actId="20577"/>
          <ac:spMkLst>
            <pc:docMk/>
            <pc:sldMk cId="2249813587" sldId="303"/>
            <ac:spMk id="4" creationId="{BFAB593C-AF42-5C42-1547-29EF30F4ADC8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dirty="0"/>
              <a:t>Adopted</a:t>
            </a:r>
            <a:r>
              <a:rPr lang="en-US" sz="2400" baseline="0" dirty="0"/>
              <a:t> Ballot Language</a:t>
            </a:r>
            <a:endParaRPr lang="en-US" sz="2400" dirty="0"/>
          </a:p>
          <a:p>
            <a:pPr>
              <a:defRPr sz="2400"/>
            </a:pPr>
            <a:r>
              <a:rPr lang="en-US" sz="2400" dirty="0"/>
              <a:t>Safe &amp; Vibrant City: Allocates</a:t>
            </a:r>
            <a:r>
              <a:rPr lang="en-US" sz="2400" baseline="0" dirty="0"/>
              <a:t> by Category</a:t>
            </a:r>
            <a:endParaRPr lang="en-US" sz="2400" dirty="0"/>
          </a:p>
        </c:rich>
      </c:tx>
      <c:layout>
        <c:manualLayout>
          <c:xMode val="edge"/>
          <c:yMode val="edge"/>
          <c:x val="0.20400124845656228"/>
          <c:y val="1.1742979503343385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50124414883889234"/>
          <c:y val="9.6324282581720697E-2"/>
          <c:w val="0.47105464425449561"/>
          <c:h val="0.8859291540530442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Safe &amp; Vibrant City Budget Breakout</c:v>
                </c:pt>
              </c:strCache>
            </c:strRef>
          </c:tx>
          <c:spPr>
            <a:effectLst/>
          </c:spPr>
          <c:dPt>
            <c:idx val="0"/>
            <c:bubble3D val="0"/>
            <c:spPr>
              <a:solidFill>
                <a:srgbClr val="002569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7C2-4D0B-B069-420E4499E0C1}"/>
              </c:ext>
            </c:extLst>
          </c:dPt>
          <c:dPt>
            <c:idx val="1"/>
            <c:bubble3D val="0"/>
            <c:spPr>
              <a:solidFill>
                <a:srgbClr val="84AC1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7C2-4D0B-B069-420E4499E0C1}"/>
              </c:ext>
            </c:extLst>
          </c:dPt>
          <c:dPt>
            <c:idx val="2"/>
            <c:bubble3D val="0"/>
            <c:spPr>
              <a:solidFill>
                <a:srgbClr val="C243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87C2-4D0B-B069-420E4499E0C1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87C2-4D0B-B069-420E4499E0C1}"/>
              </c:ext>
            </c:extLst>
          </c:dPt>
          <c:dPt>
            <c:idx val="4"/>
            <c:bubble3D val="0"/>
            <c:spPr>
              <a:solidFill>
                <a:srgbClr val="9E0059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87C2-4D0B-B069-420E4499E0C1}"/>
              </c:ext>
            </c:extLst>
          </c:dPt>
          <c:dLbls>
            <c:dLbl>
              <c:idx val="0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7C2-4D0B-B069-420E4499E0C1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50" b="0" i="0" u="none" strike="noStrike" kern="1200" baseline="0">
                      <a:ln>
                        <a:noFill/>
                      </a:ln>
                      <a:solidFill>
                        <a:schemeClr val="bg1"/>
                      </a:solidFill>
                      <a:latin typeface="Aptos ExtraBold" panose="020F050202020403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7C2-4D0B-B069-420E4499E0C1}"/>
                </c:ext>
              </c:extLst>
            </c:dLbl>
            <c:dLbl>
              <c:idx val="2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7C2-4D0B-B069-420E4499E0C1}"/>
                </c:ext>
              </c:extLst>
            </c:dLbl>
            <c:dLbl>
              <c:idx val="3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7C2-4D0B-B069-420E4499E0C1}"/>
                </c:ext>
              </c:extLst>
            </c:dLbl>
            <c:dLbl>
              <c:idx val="4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7C2-4D0B-B069-420E4499E0C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50" b="0" i="0" u="none" strike="noStrike" kern="1200" baseline="0">
                    <a:solidFill>
                      <a:schemeClr val="bg1"/>
                    </a:solidFill>
                    <a:latin typeface="Aptos ExtraBold" panose="020F0502020204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Affordable Housing &amp; Shelter</c:v>
                </c:pt>
                <c:pt idx="1">
                  <c:v>Neighborhood &amp; Community Resilience</c:v>
                </c:pt>
                <c:pt idx="2">
                  <c:v>Enhanced Emergency Response</c:v>
                </c:pt>
                <c:pt idx="3">
                  <c:v>Technology Investments</c:v>
                </c:pt>
                <c:pt idx="4">
                  <c:v>Capital Investments for First Responders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0.17499999999999999</c:v>
                </c:pt>
                <c:pt idx="1">
                  <c:v>0.16750000000000001</c:v>
                </c:pt>
                <c:pt idx="2">
                  <c:v>0.22750000000000001</c:v>
                </c:pt>
                <c:pt idx="3">
                  <c:v>0.1225</c:v>
                </c:pt>
                <c:pt idx="4">
                  <c:v>0.3075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7C2-4D0B-B069-420E4499E0C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l"/>
      <c:layout>
        <c:manualLayout>
          <c:xMode val="edge"/>
          <c:yMode val="edge"/>
          <c:x val="2.2380581096221618E-2"/>
          <c:y val="0.19702587034684615"/>
          <c:w val="0.46942094015671509"/>
          <c:h val="0.5650369976586774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703EC83-0752-3241-B8A7-DC6C80654840}"/>
              </a:ext>
            </a:extLst>
          </p:cNvPr>
          <p:cNvSpPr/>
          <p:nvPr userDrawn="1"/>
        </p:nvSpPr>
        <p:spPr>
          <a:xfrm>
            <a:off x="0" y="1997765"/>
            <a:ext cx="12191999" cy="4860235"/>
          </a:xfrm>
          <a:prstGeom prst="rect">
            <a:avLst/>
          </a:prstGeom>
          <a:solidFill>
            <a:srgbClr val="0026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5" name="Text Placeholder 10">
            <a:extLst>
              <a:ext uri="{FF2B5EF4-FFF2-40B4-BE49-F238E27FC236}">
                <a16:creationId xmlns:a16="http://schemas.microsoft.com/office/drawing/2014/main" id="{71B1A525-CDCF-3343-9336-7F5319430FA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31944" y="2782612"/>
            <a:ext cx="8053030" cy="7159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6000" b="0" i="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1pPr>
          </a:lstStyle>
          <a:p>
            <a:pPr lvl="0"/>
            <a:r>
              <a:rPr lang="en-US" dirty="0"/>
              <a:t>Option 1 Title Page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AAE618D0-8B3B-C445-BDDD-51AE29DB21E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31944" y="4025004"/>
            <a:ext cx="8053030" cy="36809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 b="0" i="0">
                <a:solidFill>
                  <a:schemeClr val="bg1"/>
                </a:solidFill>
                <a:latin typeface="Lato Medium" panose="020F0502020204030203" pitchFamily="34" charset="77"/>
              </a:defRPr>
            </a:lvl1pPr>
          </a:lstStyle>
          <a:p>
            <a:pPr lvl="0"/>
            <a:r>
              <a:rPr lang="en-US" dirty="0"/>
              <a:t>Option 1 Subhead</a:t>
            </a:r>
          </a:p>
        </p:txBody>
      </p:sp>
      <p:pic>
        <p:nvPicPr>
          <p:cNvPr id="3" name="Picture 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914080AE-F860-4949-8C1C-A6D005E01D4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41621" y="588709"/>
            <a:ext cx="3638835" cy="882626"/>
          </a:xfrm>
          <a:prstGeom prst="rect">
            <a:avLst/>
          </a:prstGeom>
        </p:spPr>
      </p:pic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8B1DEC89-921E-CC4B-8909-5573D86D273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763457" y="566272"/>
            <a:ext cx="3886922" cy="381566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ct val="150000"/>
              </a:lnSpc>
              <a:buNone/>
              <a:defRPr sz="1800" b="1" i="0" spc="300">
                <a:solidFill>
                  <a:srgbClr val="C24200"/>
                </a:solidFill>
                <a:latin typeface="Lato" panose="020F0502020204030203" pitchFamily="34" charset="77"/>
              </a:defRPr>
            </a:lvl1pPr>
          </a:lstStyle>
          <a:p>
            <a:pPr lvl="0"/>
            <a:r>
              <a:rPr lang="en-US" sz="1800" b="1" i="0" dirty="0">
                <a:latin typeface="Lato" panose="020F0502020204030203" pitchFamily="34" charset="77"/>
              </a:rPr>
              <a:t>MARCH 2022</a:t>
            </a:r>
            <a:endParaRPr lang="en-US" dirty="0"/>
          </a:p>
        </p:txBody>
      </p:sp>
      <p:sp>
        <p:nvSpPr>
          <p:cNvPr id="14" name="Text Placeholder 11">
            <a:extLst>
              <a:ext uri="{FF2B5EF4-FFF2-40B4-BE49-F238E27FC236}">
                <a16:creationId xmlns:a16="http://schemas.microsoft.com/office/drawing/2014/main" id="{80FF91F1-379F-AD45-A4B6-019B1CA73BC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763457" y="1030022"/>
            <a:ext cx="3886922" cy="381566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ct val="150000"/>
              </a:lnSpc>
              <a:buNone/>
              <a:defRPr sz="1800" b="1" i="0" spc="300">
                <a:solidFill>
                  <a:srgbClr val="002669"/>
                </a:solidFill>
                <a:latin typeface="Lato" panose="020F0502020204030203" pitchFamily="34" charset="77"/>
              </a:defRPr>
            </a:lvl1pPr>
          </a:lstStyle>
          <a:p>
            <a:pPr lvl="0"/>
            <a:r>
              <a:rPr lang="en-US" sz="1800" b="1" i="0" dirty="0">
                <a:latin typeface="Lato" panose="020F0502020204030203" pitchFamily="34" charset="77"/>
              </a:rPr>
              <a:t>DOWNTOWN TUCSON, AZ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350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6163E4-1BB4-2327-1C5F-9E0BD7E2C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C76AD3-6785-AFB9-6F43-6E540ABEA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54908-DD3B-4F04-9C5D-9AB57565AD96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5B2C9A-DF0E-33F8-D4F6-EC2BE78C4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6755D7-0636-7A07-7930-318F484EF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90AFE-8355-45CC-B934-FBA8A4FCE6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354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2E0ACD0-2864-1038-7718-F1C05A18D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54908-DD3B-4F04-9C5D-9AB57565AD96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F38A37-DB6E-274E-074F-63F97C5FB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C59C6E-F512-CB0D-EBBB-C57DDC8DB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90AFE-8355-45CC-B934-FBA8A4FCE6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0871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421A0-B37E-E891-648D-802098E086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344F52-BE37-3E72-AA04-5AFA862D42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94E4D5-482C-31A8-0F55-719D1DBEF2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050A1C-80D8-1F6D-F6C8-180B4FC4EB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54908-DD3B-4F04-9C5D-9AB57565AD96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366204-81E8-BC97-81B6-B7057C1B8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75DF38-4E2B-D20C-985C-577B9CD26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90AFE-8355-45CC-B934-FBA8A4FCE6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9255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0F18E-7C9A-F6C1-670E-B14018309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626161B-ED91-D611-041E-425A032D7C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442F55-E6C7-12B5-19A6-60F642DBCC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0DE75E-0B8A-181D-AC54-4190E41F9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54908-DD3B-4F04-9C5D-9AB57565AD96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826D42-9F57-BA62-EFB8-D4F1C180B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4766BD-88CE-9E3E-F035-005EB4148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90AFE-8355-45CC-B934-FBA8A4FCE6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6213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D892A-F12A-669F-904C-D17DE8A6C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4BAABA-43EF-882F-5BC7-42FA12899C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D7B5C3-2ED0-A442-59C6-EF13CD9AA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54908-DD3B-4F04-9C5D-9AB57565AD96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B5893C-46E3-8657-DFE4-D921046D6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710311-4307-2FAA-82DB-AC0DE8559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90AFE-8355-45CC-B934-FBA8A4FCE6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3664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5DC2272-14F5-05F3-8258-A85376E830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BEB468-B92D-F1CD-37AB-B5C94AF9E6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4087EA-9D23-2514-1FA0-73FCC8403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54908-DD3B-4F04-9C5D-9AB57565AD96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CC0BCF-C2CF-3DD2-B373-D27737F58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E3497D-9461-F8ED-4794-569841EF5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90AFE-8355-45CC-B934-FBA8A4FCE6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240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A1AB8F9-8E2A-1344-BC17-3538B913B595}"/>
              </a:ext>
            </a:extLst>
          </p:cNvPr>
          <p:cNvSpPr/>
          <p:nvPr userDrawn="1"/>
        </p:nvSpPr>
        <p:spPr>
          <a:xfrm>
            <a:off x="0" y="1997765"/>
            <a:ext cx="12191999" cy="4860235"/>
          </a:xfrm>
          <a:prstGeom prst="rect">
            <a:avLst/>
          </a:prstGeom>
          <a:solidFill>
            <a:srgbClr val="E5D086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3" name="Text Placeholder 10">
            <a:extLst>
              <a:ext uri="{FF2B5EF4-FFF2-40B4-BE49-F238E27FC236}">
                <a16:creationId xmlns:a16="http://schemas.microsoft.com/office/drawing/2014/main" id="{EE1570CA-F247-184C-AB31-E0C2AC0A46F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31944" y="2782612"/>
            <a:ext cx="8053030" cy="7159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6000" b="0" i="0">
                <a:solidFill>
                  <a:srgbClr val="002669"/>
                </a:solidFill>
                <a:latin typeface="Lato" panose="020F0502020204030203" pitchFamily="34" charset="77"/>
                <a:ea typeface="Lato Light" panose="020F0502020204030203" pitchFamily="34" charset="0"/>
                <a:cs typeface="Lato Light" panose="020F0502020204030203" pitchFamily="34" charset="0"/>
              </a:defRPr>
            </a:lvl1pPr>
          </a:lstStyle>
          <a:p>
            <a:pPr lvl="0"/>
            <a:r>
              <a:rPr lang="en-US" dirty="0"/>
              <a:t>Option 2 Title Page</a:t>
            </a:r>
          </a:p>
        </p:txBody>
      </p:sp>
      <p:sp>
        <p:nvSpPr>
          <p:cNvPr id="4" name="Text Placeholder 10">
            <a:extLst>
              <a:ext uri="{FF2B5EF4-FFF2-40B4-BE49-F238E27FC236}">
                <a16:creationId xmlns:a16="http://schemas.microsoft.com/office/drawing/2014/main" id="{A5863CC8-59E4-A441-A696-8E07B2F842F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31944" y="4025004"/>
            <a:ext cx="8053030" cy="36809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1" i="0" spc="300">
                <a:solidFill>
                  <a:srgbClr val="002669"/>
                </a:solidFill>
                <a:latin typeface="Lato" panose="020F0502020204030203" pitchFamily="34" charset="77"/>
              </a:defRPr>
            </a:lvl1pPr>
          </a:lstStyle>
          <a:p>
            <a:pPr lvl="0"/>
            <a:r>
              <a:rPr lang="en-US" dirty="0"/>
              <a:t>MARCH 2022</a:t>
            </a:r>
          </a:p>
        </p:txBody>
      </p:sp>
      <p:pic>
        <p:nvPicPr>
          <p:cNvPr id="5" name="Picture 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3953325B-C8AE-0646-AB2A-971C6724BCA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41621" y="588709"/>
            <a:ext cx="3638835" cy="882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5304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EF832D8-75C7-B04B-A3A0-F30318EF8448}"/>
              </a:ext>
            </a:extLst>
          </p:cNvPr>
          <p:cNvSpPr/>
          <p:nvPr userDrawn="1"/>
        </p:nvSpPr>
        <p:spPr>
          <a:xfrm>
            <a:off x="0" y="6546273"/>
            <a:ext cx="12191999" cy="311727"/>
          </a:xfrm>
          <a:prstGeom prst="rect">
            <a:avLst/>
          </a:prstGeom>
          <a:solidFill>
            <a:srgbClr val="0026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pic>
        <p:nvPicPr>
          <p:cNvPr id="4" name="Picture 3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003EFFC5-872E-7440-8F29-29237E56169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98764" y="5717728"/>
            <a:ext cx="2027814" cy="491861"/>
          </a:xfrm>
          <a:prstGeom prst="rect">
            <a:avLst/>
          </a:prstGeom>
        </p:spPr>
      </p:pic>
      <p:sp>
        <p:nvSpPr>
          <p:cNvPr id="6" name="Text Placeholder 11">
            <a:extLst>
              <a:ext uri="{FF2B5EF4-FFF2-40B4-BE49-F238E27FC236}">
                <a16:creationId xmlns:a16="http://schemas.microsoft.com/office/drawing/2014/main" id="{4AF8F514-8591-4043-9600-3E1BB748193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139536" y="1065799"/>
            <a:ext cx="9428018" cy="6175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 i="0">
                <a:solidFill>
                  <a:srgbClr val="002669"/>
                </a:solidFill>
                <a:latin typeface="Lato Semibold" panose="020F0502020204030203" pitchFamily="34" charset="77"/>
              </a:defRPr>
            </a:lvl1pPr>
          </a:lstStyle>
          <a:p>
            <a:pPr lvl="0"/>
            <a:r>
              <a:rPr lang="en-US" dirty="0"/>
              <a:t>Header Title</a:t>
            </a:r>
          </a:p>
        </p:txBody>
      </p:sp>
      <p:sp>
        <p:nvSpPr>
          <p:cNvPr id="7" name="Text Placeholder 11">
            <a:extLst>
              <a:ext uri="{FF2B5EF4-FFF2-40B4-BE49-F238E27FC236}">
                <a16:creationId xmlns:a16="http://schemas.microsoft.com/office/drawing/2014/main" id="{9FEBC38D-4039-8E40-8A51-74BFFABAD79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139536" y="2155827"/>
            <a:ext cx="9428018" cy="49186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2400" b="0" i="0">
                <a:solidFill>
                  <a:schemeClr val="bg2">
                    <a:lumMod val="10000"/>
                  </a:schemeClr>
                </a:solidFill>
                <a:latin typeface="Lato Medium" panose="020F0502020204030203" pitchFamily="34" charset="77"/>
              </a:defRPr>
            </a:lvl1pPr>
          </a:lstStyle>
          <a:p>
            <a:pPr lvl="0"/>
            <a:r>
              <a:rPr lang="en-US" dirty="0"/>
              <a:t>Description of concepts and details goes </a:t>
            </a:r>
            <a:r>
              <a:rPr lang="en-US"/>
              <a:t>right here.</a:t>
            </a:r>
            <a:endParaRPr lang="en-US" dirty="0"/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AA42C5CF-F74F-314B-948C-DD9EDFD3969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638299" y="2861414"/>
            <a:ext cx="8929255" cy="1513162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buFont typeface="Arial" panose="020B0604020202020204" pitchFamily="34" charset="0"/>
              <a:buChar char="•"/>
              <a:defRPr sz="2400" b="0" i="0">
                <a:solidFill>
                  <a:schemeClr val="bg2">
                    <a:lumMod val="10000"/>
                  </a:schemeClr>
                </a:solidFill>
                <a:latin typeface="Lato Medium" panose="020F0502020204030203" pitchFamily="34" charset="77"/>
              </a:defRPr>
            </a:lvl1pPr>
          </a:lstStyle>
          <a:p>
            <a:pPr lvl="0"/>
            <a:r>
              <a:rPr lang="en-US" dirty="0"/>
              <a:t>Topic 1</a:t>
            </a:r>
          </a:p>
          <a:p>
            <a:pPr lvl="0"/>
            <a:r>
              <a:rPr lang="en-US" dirty="0"/>
              <a:t>Topic 2</a:t>
            </a:r>
          </a:p>
          <a:p>
            <a:pPr lvl="0"/>
            <a:r>
              <a:rPr lang="en-US" dirty="0"/>
              <a:t>Topic final idea</a:t>
            </a:r>
          </a:p>
        </p:txBody>
      </p:sp>
      <p:sp>
        <p:nvSpPr>
          <p:cNvPr id="10" name="Text Placeholder 11">
            <a:extLst>
              <a:ext uri="{FF2B5EF4-FFF2-40B4-BE49-F238E27FC236}">
                <a16:creationId xmlns:a16="http://schemas.microsoft.com/office/drawing/2014/main" id="{EC441E38-B8F5-6A45-AC83-F2DFD125DAB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002448" y="5845776"/>
            <a:ext cx="3886922" cy="381566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ct val="150000"/>
              </a:lnSpc>
              <a:buNone/>
              <a:defRPr sz="1800" b="1" i="0" spc="300">
                <a:solidFill>
                  <a:srgbClr val="002669"/>
                </a:solidFill>
                <a:latin typeface="Lato" panose="020F0502020204030203" pitchFamily="34" charset="77"/>
              </a:defRPr>
            </a:lvl1pPr>
          </a:lstStyle>
          <a:p>
            <a:pPr lvl="0"/>
            <a:r>
              <a:rPr lang="en-US" sz="1800" b="1" i="0" dirty="0">
                <a:latin typeface="Lato" panose="020F0502020204030203" pitchFamily="34" charset="77"/>
              </a:rPr>
              <a:t>TODAY’S SEMINAR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260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1">
            <a:extLst>
              <a:ext uri="{FF2B5EF4-FFF2-40B4-BE49-F238E27FC236}">
                <a16:creationId xmlns:a16="http://schemas.microsoft.com/office/drawing/2014/main" id="{AA98C05F-A803-464F-9B10-BA952197E1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096000" y="3559617"/>
            <a:ext cx="3849687" cy="6175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 i="0">
                <a:solidFill>
                  <a:srgbClr val="002669"/>
                </a:solidFill>
                <a:latin typeface="Lato Semibold" panose="020F0502020204030203" pitchFamily="34" charset="77"/>
              </a:defRPr>
            </a:lvl1pPr>
          </a:lstStyle>
          <a:p>
            <a:pPr lvl="0"/>
            <a:r>
              <a:rPr lang="en-US" dirty="0"/>
              <a:t>Image</a:t>
            </a:r>
          </a:p>
        </p:txBody>
      </p:sp>
      <p:pic>
        <p:nvPicPr>
          <p:cNvPr id="9" name="Picture 8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7A77052A-0856-5C48-A3DC-DF98549E51D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746673" y="6019064"/>
            <a:ext cx="2027814" cy="491861"/>
          </a:xfrm>
          <a:prstGeom prst="rect">
            <a:avLst/>
          </a:prstGeom>
        </p:spPr>
      </p:pic>
      <p:sp>
        <p:nvSpPr>
          <p:cNvPr id="14" name="Text Placeholder 11">
            <a:extLst>
              <a:ext uri="{FF2B5EF4-FFF2-40B4-BE49-F238E27FC236}">
                <a16:creationId xmlns:a16="http://schemas.microsoft.com/office/drawing/2014/main" id="{E840E373-45CB-C64D-BCD3-5082541C19D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096000" y="4325082"/>
            <a:ext cx="3849687" cy="61753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800" b="1" i="0">
                <a:solidFill>
                  <a:schemeClr val="bg2">
                    <a:lumMod val="10000"/>
                  </a:schemeClr>
                </a:solidFill>
                <a:latin typeface="Lato Semibold" panose="020F0502020204030203" pitchFamily="34" charset="77"/>
              </a:defRPr>
            </a:lvl1pPr>
          </a:lstStyle>
          <a:p>
            <a:pPr lvl="0"/>
            <a:r>
              <a:rPr lang="en-US" dirty="0"/>
              <a:t>Description of images and description of topics.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C1EC51B4-5BEE-CD41-9A4B-9CB6F41896A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726113" cy="6858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0" i="1">
                <a:solidFill>
                  <a:srgbClr val="002669"/>
                </a:solidFill>
                <a:latin typeface="Lato" panose="020F0502020204030203" pitchFamily="34" charset="77"/>
              </a:defRPr>
            </a:lvl1pPr>
          </a:lstStyle>
          <a:p>
            <a:endParaRPr lang="en-US" dirty="0"/>
          </a:p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3448504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85CCB-3550-E534-2F1B-44EC829513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FC163F-0466-4356-6170-6724A6B045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5A14AF-803F-E9D0-B4BA-F9E2773D0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54908-DD3B-4F04-9C5D-9AB57565AD96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C34ADE-B312-F8BA-6C09-FB003444C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D28FB6-7051-7961-8DFA-837450913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90AFE-8355-45CC-B934-FBA8A4FCE6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09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122E5D-E90F-B45D-8BE2-6D4603EEE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0258E6-22B4-04B2-1A18-D99EC38543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39380B-4406-4B5B-AA89-01ABDA142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54908-DD3B-4F04-9C5D-9AB57565AD96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D2F0F7-04EF-6881-DA57-385E50E25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680A38-FDAE-CF65-C386-ACDE124DD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90AFE-8355-45CC-B934-FBA8A4FCE6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88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FF4EF-01AE-BC61-2D4B-4A45F9175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AB7566-16FB-FB64-EE00-7364BA414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CE26E-3E0B-87F2-59A9-6ABED1FB0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54908-DD3B-4F04-9C5D-9AB57565AD96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47EAC8-5CC1-78A3-C0AC-B33A11D6D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5B1B12-E558-0E23-BE53-617F314B8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90AFE-8355-45CC-B934-FBA8A4FCE6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857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CD346-7227-D30F-950F-E80CE2EC82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75900B-DB9A-C081-F034-753F5B9A7B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2C63C3-312A-210D-18FA-309A93D181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319EDF-8B5A-7076-A2F5-409F4F853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54908-DD3B-4F04-9C5D-9AB57565AD96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E96814-9D4D-6565-C907-F33C8C00D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812D45-6CDB-1DDA-21CB-D1BB752EB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90AFE-8355-45CC-B934-FBA8A4FCE6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424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1741D-92F7-6334-B09A-BAEC66BF83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7B9DD1-6039-D53A-839B-04DF0D86CF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21487E-E160-8091-44B0-DC065821D1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0126B7-F225-A4EC-B577-802104BDB9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A29C27D-6136-FE96-3F1A-364F9FCADA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6713887-B599-428F-6D5F-C27078C29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54908-DD3B-4F04-9C5D-9AB57565AD96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8B70FD-6142-35B7-4682-2899A87FA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A8C7AF3-60FC-5FFA-885E-5AF7E3867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90AFE-8355-45CC-B934-FBA8A4FCE6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742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73530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4" r:id="rId2"/>
    <p:sldLayoutId id="2147483663" r:id="rId3"/>
    <p:sldLayoutId id="2147483656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B9FC9C-3CF6-E3F3-D9FB-CCE4EB3A6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F1FD28-5605-2DE9-F04C-19F0BD6AB2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DF28AD-8737-A1B8-6147-0BF9830C25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6F54908-DD3B-4F04-9C5D-9AB57565AD96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452D91-55B9-F4B3-FB74-22F1D95F8E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36673A-57D8-7E67-83CC-D6D7E3E0F2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F490AFE-8355-45CC-B934-FBA8A4FCE6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886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9D279CE-5071-1548-9EAF-A55FB2A5C94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Proposition 414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C13CE8-6F7A-3E47-B5A8-B91C0B0644B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46883" y="4025004"/>
            <a:ext cx="8053030" cy="368092"/>
          </a:xfrm>
        </p:spPr>
        <p:txBody>
          <a:bodyPr/>
          <a:lstStyle/>
          <a:p>
            <a:r>
              <a:rPr lang="en-US" sz="3600" dirty="0"/>
              <a:t>Safe &amp; Vibrant City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E9A16B-C3F9-8841-838B-63728C72717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December 5, 2024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3121A0-6C2A-AB40-8B9D-9264B354C16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/>
              <a:t>Lane Mandle</a:t>
            </a:r>
          </a:p>
        </p:txBody>
      </p:sp>
    </p:spTree>
    <p:extLst>
      <p:ext uri="{BB962C8B-B14F-4D97-AF65-F5344CB8AC3E}">
        <p14:creationId xmlns:p14="http://schemas.microsoft.com/office/powerpoint/2010/main" val="988522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ADEBAF1-FC93-E277-615E-8B391C50854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Proposition 414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0B1B2F-8571-B0D2-8641-7B19FE76A39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Frequently Asked Questions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7CEAA6-16F8-58F1-B3DC-BCEC20B49E9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Reflects City Plans and Engagements</a:t>
            </a:r>
          </a:p>
          <a:p>
            <a:r>
              <a:rPr lang="en-US" dirty="0"/>
              <a:t>Community Safety and Public Safety Investments work together</a:t>
            </a:r>
          </a:p>
          <a:p>
            <a:r>
              <a:rPr lang="en-US" dirty="0"/>
              <a:t>Declining state-shared revenue</a:t>
            </a:r>
          </a:p>
          <a:p>
            <a:r>
              <a:rPr lang="en-US" dirty="0"/>
              <a:t>Choice is Yours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6609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5B61B44-16D7-9B55-34F8-520981BBACB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Community Resources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7DA85D-6DD8-7246-2776-4F14BBFE82E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Learn More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F3A2D3-FCBA-1D90-050B-126FE15B7C5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Tucsonaz.gov/prop414</a:t>
            </a:r>
          </a:p>
          <a:p>
            <a:r>
              <a:rPr lang="en-US" dirty="0"/>
              <a:t>Schedule a speaker</a:t>
            </a:r>
          </a:p>
          <a:p>
            <a:r>
              <a:rPr lang="en-US" dirty="0"/>
              <a:t>comments@tucsonaz.gov</a:t>
            </a:r>
          </a:p>
          <a:p>
            <a:r>
              <a:rPr lang="en-US" dirty="0"/>
              <a:t>520-791-4204</a:t>
            </a:r>
          </a:p>
        </p:txBody>
      </p:sp>
    </p:spTree>
    <p:extLst>
      <p:ext uri="{BB962C8B-B14F-4D97-AF65-F5344CB8AC3E}">
        <p14:creationId xmlns:p14="http://schemas.microsoft.com/office/powerpoint/2010/main" val="1709828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1F9F881-14A1-05C0-DFF8-51811D4A67C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Proposition 414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A8B367-3622-3456-ED52-95CA197465E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March 11, 2025 – All Mail Election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AB593C-AF42-5C42-1547-29EF30F4ADC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New half-cent sales tax</a:t>
            </a:r>
          </a:p>
          <a:p>
            <a:r>
              <a:rPr lang="en-US" dirty="0"/>
              <a:t>2.6% to 3.1%</a:t>
            </a:r>
          </a:p>
          <a:p>
            <a:r>
              <a:rPr lang="en-US" dirty="0"/>
              <a:t>$80 million/year </a:t>
            </a:r>
          </a:p>
          <a:p>
            <a:r>
              <a:rPr lang="en-US"/>
              <a:t>10 years – July 1, 2025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A1DEC7-0CBC-5159-86EB-88D7410C096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813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F448BAE9-019E-BD73-A137-ABA11A10196B}"/>
              </a:ext>
            </a:extLst>
          </p:cNvPr>
          <p:cNvGraphicFramePr/>
          <p:nvPr/>
        </p:nvGraphicFramePr>
        <p:xfrm>
          <a:off x="1026168" y="169559"/>
          <a:ext cx="10214212" cy="60495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E04A00A6-E61B-7A8D-F1DC-7478FC471A39}"/>
              </a:ext>
            </a:extLst>
          </p:cNvPr>
          <p:cNvSpPr/>
          <p:nvPr/>
        </p:nvSpPr>
        <p:spPr>
          <a:xfrm>
            <a:off x="1" y="6598693"/>
            <a:ext cx="12191999" cy="259307"/>
          </a:xfrm>
          <a:prstGeom prst="rect">
            <a:avLst/>
          </a:prstGeom>
          <a:solidFill>
            <a:srgbClr val="002569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6" name="Picture 5" descr="A logo for a city&#10;&#10;Description automatically generated">
            <a:extLst>
              <a:ext uri="{FF2B5EF4-FFF2-40B4-BE49-F238E27FC236}">
                <a16:creationId xmlns:a16="http://schemas.microsoft.com/office/drawing/2014/main" id="{B20E3108-7891-EA9C-4459-E5C3ACAA3A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901" y="301092"/>
            <a:ext cx="611875" cy="83714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DFDF2F2-7CF1-4989-C6C9-61040C5F1D78}"/>
              </a:ext>
            </a:extLst>
          </p:cNvPr>
          <p:cNvSpPr txBox="1"/>
          <p:nvPr/>
        </p:nvSpPr>
        <p:spPr>
          <a:xfrm>
            <a:off x="1395351" y="6176944"/>
            <a:ext cx="8901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*The example budget amount of $80M is an estimate. Actual tax revenues shall vary.</a:t>
            </a:r>
          </a:p>
        </p:txBody>
      </p:sp>
    </p:spTree>
    <p:extLst>
      <p:ext uri="{BB962C8B-B14F-4D97-AF65-F5344CB8AC3E}">
        <p14:creationId xmlns:p14="http://schemas.microsoft.com/office/powerpoint/2010/main" val="2136023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0CD200A-16FE-F48C-32D4-31BE96B369D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Community Investments Plan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775564-8C0B-CF14-646F-5832515E48D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First Responders’ Capital Investments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C130AE-3795-B535-5F59-EA223241C4C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Protective Equipment for Public Safety</a:t>
            </a:r>
          </a:p>
          <a:p>
            <a:r>
              <a:rPr lang="en-US" dirty="0"/>
              <a:t>Reliable Apparatus for Public Safety</a:t>
            </a:r>
          </a:p>
          <a:p>
            <a:pPr lvl="1"/>
            <a:r>
              <a:rPr lang="en-US" dirty="0"/>
              <a:t>Fire engines, ambulances, patrol vehicles</a:t>
            </a:r>
          </a:p>
          <a:p>
            <a:r>
              <a:rPr lang="en-US" dirty="0"/>
              <a:t>Safe and Modern Public Safety Facilities</a:t>
            </a:r>
          </a:p>
          <a:p>
            <a:pPr lvl="1"/>
            <a:r>
              <a:rPr lang="en-US" dirty="0"/>
              <a:t>Upgrade and modernize current facilities</a:t>
            </a:r>
          </a:p>
          <a:p>
            <a:pPr lvl="1"/>
            <a:r>
              <a:rPr lang="en-US" dirty="0"/>
              <a:t>New police substations and fire stations</a:t>
            </a:r>
          </a:p>
        </p:txBody>
      </p:sp>
    </p:spTree>
    <p:extLst>
      <p:ext uri="{BB962C8B-B14F-4D97-AF65-F5344CB8AC3E}">
        <p14:creationId xmlns:p14="http://schemas.microsoft.com/office/powerpoint/2010/main" val="2102217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21D7D70-D8AD-550F-6B26-E813FF29904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Community Investments Plan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C0C5A7-87F8-1DAA-82B0-1369FAE586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Enhanced Emergency Response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5DCB52-F57A-7591-8FA2-CBD15E1500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Additional Firefighters and Paramedics</a:t>
            </a:r>
          </a:p>
          <a:p>
            <a:r>
              <a:rPr lang="en-US" dirty="0"/>
              <a:t>Additional Police Department Staffing</a:t>
            </a:r>
          </a:p>
          <a:p>
            <a:pPr lvl="1"/>
            <a:r>
              <a:rPr lang="en-US" dirty="0"/>
              <a:t>120 police personnel</a:t>
            </a:r>
          </a:p>
          <a:p>
            <a:r>
              <a:rPr lang="en-US" dirty="0"/>
              <a:t>Emergency Response and Public Safety Operations</a:t>
            </a:r>
          </a:p>
          <a:p>
            <a:pPr lvl="1"/>
            <a:r>
              <a:rPr lang="en-US" dirty="0"/>
              <a:t>911 and 311 personnel</a:t>
            </a:r>
          </a:p>
        </p:txBody>
      </p:sp>
    </p:spTree>
    <p:extLst>
      <p:ext uri="{BB962C8B-B14F-4D97-AF65-F5344CB8AC3E}">
        <p14:creationId xmlns:p14="http://schemas.microsoft.com/office/powerpoint/2010/main" val="3585485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69A1147-181F-FD9E-30C3-035461D1734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Community Investments Plan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870F0A-FEA1-5E57-EA2D-E113CFDEA85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139536" y="1780509"/>
            <a:ext cx="9428018" cy="491862"/>
          </a:xfrm>
        </p:spPr>
        <p:txBody>
          <a:bodyPr/>
          <a:lstStyle/>
          <a:p>
            <a:r>
              <a:rPr lang="en-US" dirty="0"/>
              <a:t>Affordable Housing and Shelter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756695-2978-5CBC-A9F9-BACF2DFE5A3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638299" y="2369552"/>
            <a:ext cx="8929255" cy="1513162"/>
          </a:xfrm>
        </p:spPr>
        <p:txBody>
          <a:bodyPr/>
          <a:lstStyle/>
          <a:p>
            <a:r>
              <a:rPr lang="en-US" dirty="0"/>
              <a:t>Get People Sheltered and Housed</a:t>
            </a:r>
          </a:p>
          <a:p>
            <a:pPr lvl="1"/>
            <a:r>
              <a:rPr lang="en-US" dirty="0"/>
              <a:t>Housing First</a:t>
            </a:r>
          </a:p>
          <a:p>
            <a:pPr lvl="1"/>
            <a:r>
              <a:rPr lang="en-US" dirty="0"/>
              <a:t>Low-barrier shelters ($950,000/yr)</a:t>
            </a:r>
          </a:p>
          <a:p>
            <a:r>
              <a:rPr lang="en-US" dirty="0"/>
              <a:t>Keep People Housed</a:t>
            </a:r>
          </a:p>
          <a:p>
            <a:pPr lvl="1"/>
            <a:r>
              <a:rPr lang="en-US" dirty="0"/>
              <a:t>Resiliency for renters, homeowners, city-owned housing</a:t>
            </a:r>
          </a:p>
          <a:p>
            <a:r>
              <a:rPr lang="en-US" dirty="0"/>
              <a:t>Expanded Housing Options </a:t>
            </a:r>
          </a:p>
          <a:p>
            <a:pPr lvl="1"/>
            <a:r>
              <a:rPr lang="en-US" dirty="0"/>
              <a:t>Gap financing</a:t>
            </a:r>
          </a:p>
          <a:p>
            <a:pPr lvl="1"/>
            <a:r>
              <a:rPr lang="en-US" dirty="0"/>
              <a:t>Reduce impact fees</a:t>
            </a:r>
          </a:p>
        </p:txBody>
      </p:sp>
    </p:spTree>
    <p:extLst>
      <p:ext uri="{BB962C8B-B14F-4D97-AF65-F5344CB8AC3E}">
        <p14:creationId xmlns:p14="http://schemas.microsoft.com/office/powerpoint/2010/main" val="217609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43362B5-199F-EB48-A7FB-2A0DBEB7BCF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39536" y="757034"/>
            <a:ext cx="9428018" cy="617529"/>
          </a:xfrm>
        </p:spPr>
        <p:txBody>
          <a:bodyPr/>
          <a:lstStyle/>
          <a:p>
            <a:r>
              <a:rPr lang="en-US" dirty="0"/>
              <a:t>Community Investments Plan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0D5425-5695-EEDD-58E3-2B8EA162BE8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132609" y="1374563"/>
            <a:ext cx="9428018" cy="491862"/>
          </a:xfrm>
        </p:spPr>
        <p:txBody>
          <a:bodyPr/>
          <a:lstStyle/>
          <a:p>
            <a:r>
              <a:rPr lang="en-US" dirty="0"/>
              <a:t>Neighborhood and Community Resilience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B78FFB-3D38-4A3F-DD17-9FA8725880D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638299" y="1899579"/>
            <a:ext cx="8929255" cy="1513162"/>
          </a:xfrm>
        </p:spPr>
        <p:txBody>
          <a:bodyPr/>
          <a:lstStyle/>
          <a:p>
            <a:r>
              <a:rPr lang="en-US" dirty="0"/>
              <a:t>Support our Youth</a:t>
            </a:r>
          </a:p>
          <a:p>
            <a:pPr lvl="1"/>
            <a:r>
              <a:rPr lang="en-US" dirty="0"/>
              <a:t>Early Childhood Education</a:t>
            </a:r>
          </a:p>
          <a:p>
            <a:pPr lvl="1"/>
            <a:r>
              <a:rPr lang="en-US" dirty="0"/>
              <a:t>Youth Workforce Development</a:t>
            </a:r>
          </a:p>
          <a:p>
            <a:r>
              <a:rPr lang="en-US" dirty="0"/>
              <a:t>Vitalize our Neighborhoods</a:t>
            </a:r>
          </a:p>
          <a:p>
            <a:pPr lvl="1"/>
            <a:r>
              <a:rPr lang="en-US" dirty="0"/>
              <a:t>Violence Prevention and Intervention</a:t>
            </a:r>
          </a:p>
          <a:p>
            <a:r>
              <a:rPr lang="en-US" dirty="0"/>
              <a:t>Beautify our City</a:t>
            </a:r>
          </a:p>
          <a:p>
            <a:pPr lvl="1"/>
            <a:r>
              <a:rPr lang="en-US" dirty="0"/>
              <a:t>Team Up to Clean Up</a:t>
            </a:r>
          </a:p>
          <a:p>
            <a:pPr lvl="1"/>
            <a:r>
              <a:rPr lang="en-US" dirty="0" err="1"/>
              <a:t>Somos</a:t>
            </a:r>
            <a:r>
              <a:rPr lang="en-US" dirty="0"/>
              <a:t> Uno – arts, history, heritage and culture</a:t>
            </a:r>
          </a:p>
          <a:p>
            <a:r>
              <a:rPr lang="en-US" dirty="0"/>
              <a:t>Invigorate our Economy</a:t>
            </a:r>
          </a:p>
        </p:txBody>
      </p:sp>
    </p:spTree>
    <p:extLst>
      <p:ext uri="{BB962C8B-B14F-4D97-AF65-F5344CB8AC3E}">
        <p14:creationId xmlns:p14="http://schemas.microsoft.com/office/powerpoint/2010/main" val="21329880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FF3022A-5214-9FC0-4D07-8D878A73A3B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Community Investments Plan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EB4455-19DB-B1D5-607C-09E55837F51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139536" y="1909896"/>
            <a:ext cx="9428018" cy="491862"/>
          </a:xfrm>
        </p:spPr>
        <p:txBody>
          <a:bodyPr/>
          <a:lstStyle/>
          <a:p>
            <a:r>
              <a:rPr lang="en-US" dirty="0"/>
              <a:t>Safety Services Technology Investments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2191C0-88CA-4FD6-5F5D-6A4232B0BAE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624446" y="2659577"/>
            <a:ext cx="8929255" cy="1513162"/>
          </a:xfrm>
        </p:spPr>
        <p:txBody>
          <a:bodyPr/>
          <a:lstStyle/>
          <a:p>
            <a:r>
              <a:rPr lang="en-US" dirty="0"/>
              <a:t>Tech to Improve Public and Community Safety</a:t>
            </a:r>
          </a:p>
          <a:p>
            <a:pPr lvl="1"/>
            <a:r>
              <a:rPr lang="en-US" dirty="0"/>
              <a:t>911 and 311</a:t>
            </a:r>
          </a:p>
          <a:p>
            <a:r>
              <a:rPr lang="en-US" dirty="0"/>
              <a:t>Tech to Improve Emergency Response and Crime Investigations</a:t>
            </a:r>
          </a:p>
          <a:p>
            <a:pPr lvl="1"/>
            <a:r>
              <a:rPr lang="en-US" dirty="0"/>
              <a:t>Modernization of police air support</a:t>
            </a:r>
          </a:p>
          <a:p>
            <a:r>
              <a:rPr lang="en-US" dirty="0"/>
              <a:t>Public Transparency</a:t>
            </a:r>
          </a:p>
          <a:p>
            <a:pPr lvl="1"/>
            <a:r>
              <a:rPr lang="en-US" dirty="0"/>
              <a:t>Body-worn cameras</a:t>
            </a:r>
          </a:p>
        </p:txBody>
      </p:sp>
    </p:spTree>
    <p:extLst>
      <p:ext uri="{BB962C8B-B14F-4D97-AF65-F5344CB8AC3E}">
        <p14:creationId xmlns:p14="http://schemas.microsoft.com/office/powerpoint/2010/main" val="29549563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501C1B2-CD86-F713-E2BE-074C5A446B8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Accountability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B72A4E-C245-29A7-2475-D7440342FBF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Citizens’ Oversight Commission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DE86CB-4CEE-CBDE-F9E9-CE21B09D36A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Successful model used for other propositions</a:t>
            </a:r>
          </a:p>
          <a:p>
            <a:r>
              <a:rPr lang="en-US" dirty="0"/>
              <a:t>11 Expertise-specific appointments</a:t>
            </a:r>
          </a:p>
          <a:p>
            <a:r>
              <a:rPr lang="en-US" dirty="0"/>
              <a:t>All appointments made by City Manager</a:t>
            </a:r>
          </a:p>
          <a:p>
            <a:r>
              <a:rPr lang="en-US" dirty="0"/>
              <a:t>No change to categories without returning to voters</a:t>
            </a:r>
          </a:p>
          <a:p>
            <a:r>
              <a:rPr lang="en-US" dirty="0"/>
              <a:t>Changes within the categories suggested by commission and approved by M&amp;C</a:t>
            </a:r>
          </a:p>
        </p:txBody>
      </p:sp>
    </p:spTree>
    <p:extLst>
      <p:ext uri="{BB962C8B-B14F-4D97-AF65-F5344CB8AC3E}">
        <p14:creationId xmlns:p14="http://schemas.microsoft.com/office/powerpoint/2010/main" val="1311149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ucson Water Colors">
      <a:dk1>
        <a:srgbClr val="00ACED"/>
      </a:dk1>
      <a:lt1>
        <a:srgbClr val="FFFFFF"/>
      </a:lt1>
      <a:dk2>
        <a:srgbClr val="0066A0"/>
      </a:dk2>
      <a:lt2>
        <a:srgbClr val="E7E6E6"/>
      </a:lt2>
      <a:accent1>
        <a:srgbClr val="01AEA9"/>
      </a:accent1>
      <a:accent2>
        <a:srgbClr val="03ACED"/>
      </a:accent2>
      <a:accent3>
        <a:srgbClr val="0065A0"/>
      </a:accent3>
      <a:accent4>
        <a:srgbClr val="02394A"/>
      </a:accent4>
      <a:accent5>
        <a:srgbClr val="E3F5F5"/>
      </a:accent5>
      <a:accent6>
        <a:srgbClr val="008EAB"/>
      </a:accent6>
      <a:hlink>
        <a:srgbClr val="00ADEC"/>
      </a:hlink>
      <a:folHlink>
        <a:srgbClr val="0981A8"/>
      </a:folHlink>
    </a:clrScheme>
    <a:fontScheme name="Tw Cen MT">
      <a:majorFont>
        <a:latin typeface="Tw Cen MT" panose="020B0602020104020603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CA57DFB64D1654FA41AB0B4305F8468" ma:contentTypeVersion="9" ma:contentTypeDescription="Create a new document." ma:contentTypeScope="" ma:versionID="fe832cb981db03a822a1403f245b2787">
  <xsd:schema xmlns:xsd="http://www.w3.org/2001/XMLSchema" xmlns:xs="http://www.w3.org/2001/XMLSchema" xmlns:p="http://schemas.microsoft.com/office/2006/metadata/properties" xmlns:ns2="5745a547-0cfb-4dbc-b17d-420fd509452e" xmlns:ns3="295b307a-1f46-473f-8b70-18f239050cb8" targetNamespace="http://schemas.microsoft.com/office/2006/metadata/properties" ma:root="true" ma:fieldsID="74ccaea008351b7e6ead8140a28f21ad" ns2:_="" ns3:_="">
    <xsd:import namespace="5745a547-0cfb-4dbc-b17d-420fd509452e"/>
    <xsd:import namespace="295b307a-1f46-473f-8b70-18f239050cb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45a547-0cfb-4dbc-b17d-420fd50945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5b307a-1f46-473f-8b70-18f239050cb8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EEDB9E8-5A3E-4A03-BE54-E2920870178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BC72749-0B2B-430A-94C8-7D1CF1A2F115}">
  <ds:schemaRefs>
    <ds:schemaRef ds:uri="http://purl.org/dc/dcmitype/"/>
    <ds:schemaRef ds:uri="http://schemas.microsoft.com/office/2006/documentManagement/types"/>
    <ds:schemaRef ds:uri="4fc4f787-e79f-4cf7-9190-4097e4accde4"/>
    <ds:schemaRef ds:uri="http://www.w3.org/XML/1998/namespace"/>
    <ds:schemaRef ds:uri="http://purl.org/dc/terms/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e7e8cb1e-a982-456d-8a2b-ece06b6865cb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DFA3FD33-7B18-42C9-975B-C646A902088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745a547-0cfb-4dbc-b17d-420fd509452e"/>
    <ds:schemaRef ds:uri="295b307a-1f46-473f-8b70-18f239050cb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1955</TotalTime>
  <Words>347</Words>
  <Application>Microsoft Office PowerPoint</Application>
  <PresentationFormat>Widescreen</PresentationFormat>
  <Paragraphs>81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Aptos</vt:lpstr>
      <vt:lpstr>Aptos Display</vt:lpstr>
      <vt:lpstr>Arial</vt:lpstr>
      <vt:lpstr>Lato</vt:lpstr>
      <vt:lpstr>Lato Light</vt:lpstr>
      <vt:lpstr>Lato Medium</vt:lpstr>
      <vt:lpstr>Lato Semibold</vt:lpstr>
      <vt:lpstr>Office Theme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Jones</dc:creator>
  <cp:lastModifiedBy>Lane Mandle</cp:lastModifiedBy>
  <cp:revision>50</cp:revision>
  <dcterms:created xsi:type="dcterms:W3CDTF">2021-04-13T17:32:51Z</dcterms:created>
  <dcterms:modified xsi:type="dcterms:W3CDTF">2024-12-05T22:18:26Z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0x010100BCA57DFB64D1654FA41AB0B4305F8468</vt:lpwstr>
  </property>
</Properties>
</file>