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3" r:id="rId4"/>
    <p:sldId id="258" r:id="rId5"/>
    <p:sldId id="260" r:id="rId6"/>
    <p:sldId id="265" r:id="rId7"/>
    <p:sldId id="259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231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lkue\AppData\Roaming\Microsoft\Excel\disproportionate%20need%20pima%20county%20idis%20chas%20(version%201).xlsb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lkue\Documents\Tucson%20Pima%20Con%20Plan%20and%20AI%202024\2024%20Fair%20Housing%20Assessment\ethnicity%20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Severe housing problems among households with</a:t>
            </a:r>
            <a:r>
              <a:rPr lang="en-US" baseline="0" dirty="0"/>
              <a:t> Income less than 80% AMI </a:t>
            </a:r>
            <a:r>
              <a:rPr lang="en-US" dirty="0"/>
              <a:t>by race and ethnicity (2020 CHAS)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Sheet1!$A$49:$A$55</c:f>
              <c:strCache>
                <c:ptCount val="7"/>
                <c:pt idx="0">
                  <c:v>Pima County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Native American</c:v>
                </c:pt>
                <c:pt idx="5">
                  <c:v>Pacific Islander</c:v>
                </c:pt>
                <c:pt idx="6">
                  <c:v>Hispanic</c:v>
                </c:pt>
              </c:strCache>
            </c:strRef>
          </c:cat>
          <c:val>
            <c:numRef>
              <c:f>Sheet1!$B$49:$B$55</c:f>
            </c:numRef>
          </c:val>
          <c:extLst>
            <c:ext xmlns:c16="http://schemas.microsoft.com/office/drawing/2014/chart" uri="{C3380CC4-5D6E-409C-BE32-E72D297353CC}">
              <c16:uniqueId val="{00000000-FC45-4419-9BAB-CFF733985121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Sheet1!$A$49:$A$55</c:f>
              <c:strCache>
                <c:ptCount val="7"/>
                <c:pt idx="0">
                  <c:v>Pima County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Native American</c:v>
                </c:pt>
                <c:pt idx="5">
                  <c:v>Pacific Islander</c:v>
                </c:pt>
                <c:pt idx="6">
                  <c:v>Hispanic</c:v>
                </c:pt>
              </c:strCache>
            </c:strRef>
          </c:cat>
          <c:val>
            <c:numRef>
              <c:f>Sheet1!$C$49:$C$55</c:f>
            </c:numRef>
          </c:val>
          <c:extLst>
            <c:ext xmlns:c16="http://schemas.microsoft.com/office/drawing/2014/chart" uri="{C3380CC4-5D6E-409C-BE32-E72D297353CC}">
              <c16:uniqueId val="{00000001-FC45-4419-9BAB-CFF733985121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Sheet1!$A$49:$A$55</c:f>
              <c:strCache>
                <c:ptCount val="7"/>
                <c:pt idx="0">
                  <c:v>Pima County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Native American</c:v>
                </c:pt>
                <c:pt idx="5">
                  <c:v>Pacific Islander</c:v>
                </c:pt>
                <c:pt idx="6">
                  <c:v>Hispanic</c:v>
                </c:pt>
              </c:strCache>
            </c:strRef>
          </c:cat>
          <c:val>
            <c:numRef>
              <c:f>Sheet1!$D$49:$D$55</c:f>
            </c:numRef>
          </c:val>
          <c:extLst>
            <c:ext xmlns:c16="http://schemas.microsoft.com/office/drawing/2014/chart" uri="{C3380CC4-5D6E-409C-BE32-E72D297353CC}">
              <c16:uniqueId val="{00000002-FC45-4419-9BAB-CFF733985121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Sheet1!$A$49:$A$55</c:f>
              <c:strCache>
                <c:ptCount val="7"/>
                <c:pt idx="0">
                  <c:v>Pima County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Native American</c:v>
                </c:pt>
                <c:pt idx="5">
                  <c:v>Pacific Islander</c:v>
                </c:pt>
                <c:pt idx="6">
                  <c:v>Hispanic</c:v>
                </c:pt>
              </c:strCache>
            </c:strRef>
          </c:cat>
          <c:val>
            <c:numRef>
              <c:f>Sheet1!$E$49:$E$55</c:f>
            </c:numRef>
          </c:val>
          <c:extLst>
            <c:ext xmlns:c16="http://schemas.microsoft.com/office/drawing/2014/chart" uri="{C3380CC4-5D6E-409C-BE32-E72D297353CC}">
              <c16:uniqueId val="{00000003-FC45-4419-9BAB-CFF733985121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Sheet1!$A$49:$A$55</c:f>
              <c:strCache>
                <c:ptCount val="7"/>
                <c:pt idx="0">
                  <c:v>Pima County</c:v>
                </c:pt>
                <c:pt idx="1">
                  <c:v>White</c:v>
                </c:pt>
                <c:pt idx="2">
                  <c:v>Black</c:v>
                </c:pt>
                <c:pt idx="3">
                  <c:v>Asian</c:v>
                </c:pt>
                <c:pt idx="4">
                  <c:v>Native American</c:v>
                </c:pt>
                <c:pt idx="5">
                  <c:v>Pacific Islander</c:v>
                </c:pt>
                <c:pt idx="6">
                  <c:v>Hispanic</c:v>
                </c:pt>
              </c:strCache>
            </c:strRef>
          </c:cat>
          <c:val>
            <c:numRef>
              <c:f>Sheet1!$F$49:$F$55</c:f>
              <c:numCache>
                <c:formatCode>0.0%</c:formatCode>
                <c:ptCount val="7"/>
                <c:pt idx="0">
                  <c:v>0.40384627140298435</c:v>
                </c:pt>
                <c:pt idx="1">
                  <c:v>0.37804763910337402</c:v>
                </c:pt>
                <c:pt idx="2">
                  <c:v>0.49905213270142179</c:v>
                </c:pt>
                <c:pt idx="3">
                  <c:v>0.48747763864042931</c:v>
                </c:pt>
                <c:pt idx="4">
                  <c:v>0.41758727353071146</c:v>
                </c:pt>
                <c:pt idx="5">
                  <c:v>0.42857142857142855</c:v>
                </c:pt>
                <c:pt idx="6">
                  <c:v>0.42187105568738326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45-4419-9BAB-CFF7339851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9270207"/>
        <c:axId val="1269254367"/>
      </c:barChart>
      <c:catAx>
        <c:axId val="1269270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9254367"/>
        <c:crosses val="autoZero"/>
        <c:auto val="1"/>
        <c:lblAlgn val="ctr"/>
        <c:lblOffset val="100"/>
        <c:noMultiLvlLbl val="0"/>
      </c:catAx>
      <c:valAx>
        <c:axId val="126925436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2692702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Home Purchase Loan Application Outcomes by Race/Ethnicity Pima County HMDA 2020-2023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Sheet1!$H$78382</c:f>
              <c:strCache>
                <c:ptCount val="1"/>
                <c:pt idx="0">
                  <c:v>Originated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Sheet1!$I$78381:$M$78381</c:f>
              <c:strCache>
                <c:ptCount val="5"/>
                <c:pt idx="0">
                  <c:v>Non-Hispanic White</c:v>
                </c:pt>
                <c:pt idx="1">
                  <c:v>Hispanic White</c:v>
                </c:pt>
                <c:pt idx="2">
                  <c:v>Joint/Unknown</c:v>
                </c:pt>
                <c:pt idx="3">
                  <c:v>Non-Hispanic/Race Other than White</c:v>
                </c:pt>
                <c:pt idx="4">
                  <c:v>Hispanic/Race Other than White</c:v>
                </c:pt>
              </c:strCache>
            </c:strRef>
          </c:cat>
          <c:val>
            <c:numRef>
              <c:f>Sheet1!$I$78382:$M$78382</c:f>
              <c:numCache>
                <c:formatCode>0.0%</c:formatCode>
                <c:ptCount val="5"/>
                <c:pt idx="0">
                  <c:v>0.71663306670135052</c:v>
                </c:pt>
                <c:pt idx="1">
                  <c:v>0.67443522233826192</c:v>
                </c:pt>
                <c:pt idx="2">
                  <c:v>0.71464435146443517</c:v>
                </c:pt>
                <c:pt idx="3">
                  <c:v>0.65108569534228411</c:v>
                </c:pt>
                <c:pt idx="4">
                  <c:v>0.67007118539151966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F1-4865-A696-FD4D5657EC1A}"/>
            </c:ext>
          </c:extLst>
        </c:ser>
        <c:ser>
          <c:idx val="1"/>
          <c:order val="1"/>
          <c:tx>
            <c:strRef>
              <c:f>Sheet1!$H$78383</c:f>
              <c:strCache>
                <c:ptCount val="1"/>
                <c:pt idx="0">
                  <c:v>Approved, not accepted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Sheet1!$I$78381:$M$78381</c:f>
              <c:strCache>
                <c:ptCount val="5"/>
                <c:pt idx="0">
                  <c:v>Non-Hispanic White</c:v>
                </c:pt>
                <c:pt idx="1">
                  <c:v>Hispanic White</c:v>
                </c:pt>
                <c:pt idx="2">
                  <c:v>Joint/Unknown</c:v>
                </c:pt>
                <c:pt idx="3">
                  <c:v>Non-Hispanic/Race Other than White</c:v>
                </c:pt>
                <c:pt idx="4">
                  <c:v>Hispanic/Race Other than White</c:v>
                </c:pt>
              </c:strCache>
            </c:strRef>
          </c:cat>
          <c:val>
            <c:numRef>
              <c:f>Sheet1!$I$78383:$M$78383</c:f>
              <c:numCache>
                <c:formatCode>0.0%</c:formatCode>
                <c:ptCount val="5"/>
                <c:pt idx="0">
                  <c:v>2.4278684615551365E-2</c:v>
                </c:pt>
                <c:pt idx="1">
                  <c:v>2.2920903644258781E-2</c:v>
                </c:pt>
                <c:pt idx="2">
                  <c:v>2.5732217573221756E-2</c:v>
                </c:pt>
                <c:pt idx="3">
                  <c:v>2.6852312282446545E-2</c:v>
                </c:pt>
                <c:pt idx="4">
                  <c:v>2.2284122562674095E-2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F1-4865-A696-FD4D5657EC1A}"/>
            </c:ext>
          </c:extLst>
        </c:ser>
        <c:ser>
          <c:idx val="2"/>
          <c:order val="2"/>
          <c:tx>
            <c:strRef>
              <c:f>Sheet1!$H$78384</c:f>
              <c:strCache>
                <c:ptCount val="1"/>
                <c:pt idx="0">
                  <c:v>Denied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Sheet1!$I$78381:$M$78381</c:f>
              <c:strCache>
                <c:ptCount val="5"/>
                <c:pt idx="0">
                  <c:v>Non-Hispanic White</c:v>
                </c:pt>
                <c:pt idx="1">
                  <c:v>Hispanic White</c:v>
                </c:pt>
                <c:pt idx="2">
                  <c:v>Joint/Unknown</c:v>
                </c:pt>
                <c:pt idx="3">
                  <c:v>Non-Hispanic/Race Other than White</c:v>
                </c:pt>
                <c:pt idx="4">
                  <c:v>Hispanic/Race Other than White</c:v>
                </c:pt>
              </c:strCache>
            </c:strRef>
          </c:cat>
          <c:val>
            <c:numRef>
              <c:f>Sheet1!$I$78384:$M$78384</c:f>
              <c:numCache>
                <c:formatCode>0.0%</c:formatCode>
                <c:ptCount val="5"/>
                <c:pt idx="0">
                  <c:v>6.1238646463332685E-2</c:v>
                </c:pt>
                <c:pt idx="1">
                  <c:v>9.1024020227560051E-2</c:v>
                </c:pt>
                <c:pt idx="2">
                  <c:v>6.5062761506276157E-2</c:v>
                </c:pt>
                <c:pt idx="3">
                  <c:v>9.4314603016741258E-2</c:v>
                </c:pt>
                <c:pt idx="4">
                  <c:v>8.2017951098731043E-2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F1-4865-A696-FD4D5657EC1A}"/>
            </c:ext>
          </c:extLst>
        </c:ser>
        <c:ser>
          <c:idx val="3"/>
          <c:order val="3"/>
          <c:tx>
            <c:strRef>
              <c:f>Sheet1!$H$78385</c:f>
              <c:strCache>
                <c:ptCount val="1"/>
                <c:pt idx="0">
                  <c:v>Withdrawn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Sheet1!$I$78381:$M$78381</c:f>
              <c:strCache>
                <c:ptCount val="5"/>
                <c:pt idx="0">
                  <c:v>Non-Hispanic White</c:v>
                </c:pt>
                <c:pt idx="1">
                  <c:v>Hispanic White</c:v>
                </c:pt>
                <c:pt idx="2">
                  <c:v>Joint/Unknown</c:v>
                </c:pt>
                <c:pt idx="3">
                  <c:v>Non-Hispanic/Race Other than White</c:v>
                </c:pt>
                <c:pt idx="4">
                  <c:v>Hispanic/Race Other than White</c:v>
                </c:pt>
              </c:strCache>
            </c:strRef>
          </c:cat>
          <c:val>
            <c:numRef>
              <c:f>Sheet1!$I$78385:$M$78385</c:f>
              <c:numCache>
                <c:formatCode>0.0%</c:formatCode>
                <c:ptCount val="5"/>
                <c:pt idx="0">
                  <c:v>0.1732674340465197</c:v>
                </c:pt>
                <c:pt idx="1">
                  <c:v>0.17600175891826528</c:v>
                </c:pt>
                <c:pt idx="2">
                  <c:v>0.16589958158995816</c:v>
                </c:pt>
                <c:pt idx="3">
                  <c:v>0.19807724183656555</c:v>
                </c:pt>
                <c:pt idx="4">
                  <c:v>0.19312906220984216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F1-4865-A696-FD4D5657EC1A}"/>
            </c:ext>
          </c:extLst>
        </c:ser>
        <c:ser>
          <c:idx val="4"/>
          <c:order val="4"/>
          <c:tx>
            <c:strRef>
              <c:f>Sheet1!$H$78386</c:f>
              <c:strCache>
                <c:ptCount val="1"/>
                <c:pt idx="0">
                  <c:v>Incomplete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Sheet1!$I$78381:$M$78381</c:f>
              <c:strCache>
                <c:ptCount val="5"/>
                <c:pt idx="0">
                  <c:v>Non-Hispanic White</c:v>
                </c:pt>
                <c:pt idx="1">
                  <c:v>Hispanic White</c:v>
                </c:pt>
                <c:pt idx="2">
                  <c:v>Joint/Unknown</c:v>
                </c:pt>
                <c:pt idx="3">
                  <c:v>Non-Hispanic/Race Other than White</c:v>
                </c:pt>
                <c:pt idx="4">
                  <c:v>Hispanic/Race Other than White</c:v>
                </c:pt>
              </c:strCache>
            </c:strRef>
          </c:cat>
          <c:val>
            <c:numRef>
              <c:f>Sheet1!$I$78386:$M$78386</c:f>
              <c:numCache>
                <c:formatCode>0.0%</c:formatCode>
                <c:ptCount val="5"/>
                <c:pt idx="0">
                  <c:v>2.4582168173245756E-2</c:v>
                </c:pt>
                <c:pt idx="1">
                  <c:v>3.5618094871653933E-2</c:v>
                </c:pt>
                <c:pt idx="2">
                  <c:v>2.8661087866108787E-2</c:v>
                </c:pt>
                <c:pt idx="3">
                  <c:v>2.967014752196254E-2</c:v>
                </c:pt>
                <c:pt idx="4">
                  <c:v>3.2497678737233054E-2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F1-4865-A696-FD4D5657E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5381663"/>
        <c:axId val="335375903"/>
      </c:barChart>
      <c:catAx>
        <c:axId val="3353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375903"/>
        <c:crosses val="autoZero"/>
        <c:auto val="1"/>
        <c:lblAlgn val="ctr"/>
        <c:lblOffset val="100"/>
        <c:noMultiLvlLbl val="0"/>
      </c:catAx>
      <c:valAx>
        <c:axId val="3353759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3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19F4F-678A-4D65-9490-7509EF0CC174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A130A-6BBF-4D76-A4DF-B39AAFB14D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126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FA130A-6BBF-4D76-A4DF-B39AAFB14D6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336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B9CD1-7CC3-27E1-D4FD-5199EA184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186C71-698E-D543-9294-6BAB1094E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A05F8-D722-9B7F-140A-04852B7A6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89A0C-DDBB-86D5-E08E-BCC13766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761FA-F0FB-45D6-484B-ADAD40AE7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99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DB51F-B8FC-A636-4145-9C0161FC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749C9-ED6D-435B-22A2-CB9FF767C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22513-70A8-D2EC-1F4B-D842A1385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317C0-339F-84DD-A831-937731A36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68A17-35BB-88F7-AE10-B63226363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65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FC63BA-2A13-054C-0BF9-225DDF4DA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8B82A1-F900-B413-B701-88D807ED7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067EB-0284-25C6-BD3B-C868AAC71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21E39-7927-2BE9-79F0-0D7D7C4D7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74CC2-730E-7AB0-56CA-69259CA5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46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E39DE-F15B-3864-C137-42F711F17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6D497-6050-C138-2EC7-931C4C397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F913E-EF13-9F81-CF4D-9FFAE3668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F4EE1-E3F9-3BA7-4418-473512BC9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341E0-F00D-953F-502D-4EBBEE11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27B85-DCF7-9CB8-36CE-73BDEE2AD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545F7-FA8B-1409-FE46-67E235FC6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118BB-6B6C-0D7D-C0C4-5F676809E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F55C8-83D1-DBA7-48C5-727D3AB8A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D0B0A-0C40-C9DE-4334-25EE7F65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4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32E86-6480-4733-9347-2F23D9368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352D6-D88E-9463-B6B7-3E3D9294FD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2B1E2C-5DD8-1764-FEF5-A51AACAD5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3E2D7-12C0-1F29-D418-661927927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5F191-5646-67AD-DD10-E77AACF52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0811F-DE7A-205B-9632-283989A7A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79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CB638-A6D4-64FB-7B1D-2C313C0F2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79B59-CBC8-1535-0122-59297486E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279D8-D9D8-995F-B0F5-BD6704A86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AD8E26-692D-5E38-B9FD-35EF203C02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1055C-25A5-5B6B-A395-91DCF4E40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099A76-504A-3511-338D-159317FE1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28CAD7-5753-534C-00E1-683F92075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FF9D61-4002-6947-A72F-7BCED6F74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2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504DF-7412-07AE-8CDE-F4C739BC4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3E60B2-A669-CD49-628B-9A992169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6BB648-518C-9975-E1A9-FFCDAF355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C04EA2-D5B5-41EF-99BB-20252A618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1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AD6F56-6DC2-837B-E76F-1169DC4A9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EDD634-6BF0-281A-327A-9B847E1D4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A5A80-76CC-4A61-801D-5FEBD994F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96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796B5-9A3E-10F1-0526-CD9DA5374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925FE-98F2-5ABA-1423-335E2FFA2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C56ABB-9277-BCFC-A0A4-B1FA513C4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4BF31A-B5F8-F18C-99B9-DE81BE198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14F1E-7296-AC36-628E-EE3CEEE35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0AA454-6E48-BC2D-534C-1FFF65E14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3C09B-DBD9-A2E3-E0BB-15C4F2D7B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D35825-B5B9-570C-2D68-F66BD4639C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65F74-B00D-26F5-2FA0-0024035D86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977F4-796F-E8EA-0026-8848724E4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605F3-52D5-E3C8-9EEF-7B0F14467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91D57-9DF5-A5A3-3694-B4D94D92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56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348EE8-15B4-48A5-67BC-C779C464D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89DE1-D96E-E887-000C-6CBA477A0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CCC04-00CD-C808-2C23-09948F8A9C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D7747-F78E-45AD-A247-0A5F7F868107}" type="datetimeFigureOut">
              <a:rPr lang="en-US" smtClean="0"/>
              <a:t>8/14/2024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FC99E-43CA-EB90-DAD6-9B94F7E4C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2F258-699B-3BA9-8815-E0459B9DE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E1840-9F9D-4E3D-8CAD-319EEF34E8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9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96387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D7746-8768-6DB4-7C45-B271730DCA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Analysis of Impediments to Fair Housing Choice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A3218D-8AFE-7C25-35D9-EE1F73E9D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Tucson-Pima County HOME Consortium</a:t>
            </a:r>
          </a:p>
        </p:txBody>
      </p:sp>
    </p:spTree>
    <p:extLst>
      <p:ext uri="{BB962C8B-B14F-4D97-AF65-F5344CB8AC3E}">
        <p14:creationId xmlns:p14="http://schemas.microsoft.com/office/powerpoint/2010/main" val="317012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alpha val="52000"/>
                <a:lumMod val="46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E8BAD-836A-619D-A90F-4C2E61C6C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47FE5-0BED-69BD-1585-331893CC9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575"/>
            <a:ext cx="10515600" cy="462438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Companion document to the 5-yr HUD Consolidated Plan</a:t>
            </a:r>
          </a:p>
          <a:p>
            <a:r>
              <a:rPr lang="en-US" dirty="0"/>
              <a:t>Implements Community Development Block Grant (CDBG) affirmatively furthering fair housing certifications</a:t>
            </a:r>
          </a:p>
          <a:p>
            <a:r>
              <a:rPr lang="en-US" dirty="0"/>
              <a:t>Analyzes conditions to identify barriers to housing choice with emphasis on protected classes &amp; poverty</a:t>
            </a:r>
          </a:p>
          <a:p>
            <a:pPr lvl="1"/>
            <a:r>
              <a:rPr lang="en-US" dirty="0"/>
              <a:t>Socio-economic &amp; Housing</a:t>
            </a:r>
          </a:p>
          <a:p>
            <a:pPr lvl="1"/>
            <a:r>
              <a:rPr lang="en-US" dirty="0"/>
              <a:t>Fair housing complaints, inquiries and testing</a:t>
            </a:r>
          </a:p>
          <a:p>
            <a:pPr lvl="1"/>
            <a:r>
              <a:rPr lang="en-US" dirty="0"/>
              <a:t>Home Mortgage Disclosure Act</a:t>
            </a:r>
          </a:p>
          <a:p>
            <a:pPr lvl="1"/>
            <a:r>
              <a:rPr lang="en-US" dirty="0"/>
              <a:t>Evictions (first time)</a:t>
            </a:r>
          </a:p>
          <a:p>
            <a:pPr lvl="1"/>
            <a:r>
              <a:rPr lang="en-US" dirty="0"/>
              <a:t>Regulations and policies</a:t>
            </a:r>
          </a:p>
          <a:p>
            <a:pPr lvl="1"/>
            <a:r>
              <a:rPr lang="en-US" dirty="0"/>
              <a:t>Geographic concentrations</a:t>
            </a:r>
          </a:p>
          <a:p>
            <a:r>
              <a:rPr lang="en-US" dirty="0"/>
              <a:t>Details a 5-year Action Plan to address identified impediments.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0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45D3A-B344-826D-75F4-BABA2431D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&amp; Addressing Impediments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FB37E0-77C7-8051-E180-2EE9D778A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61962"/>
          </a:xfrm>
        </p:spPr>
        <p:txBody>
          <a:bodyPr/>
          <a:lstStyle/>
          <a:p>
            <a:r>
              <a:rPr lang="en-US" dirty="0"/>
              <a:t>2020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80023-9D3E-05C1-EF83-70BAF0EA9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47900"/>
            <a:ext cx="5157787" cy="39417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Seven Impediments &amp; 31 Actions (plus sub-actions)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Housing Discrimination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Community Education &amp; Awareness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Geographic Concentrations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Lending Discrimination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Disability Accessibility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Fair Housing Monitoring &amp; Reporting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Tucson Fair Housing Ordinance Enforcement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6ACB4A-50E7-DF50-112D-DE19785FB2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61962"/>
          </a:xfrm>
        </p:spPr>
        <p:txBody>
          <a:bodyPr/>
          <a:lstStyle/>
          <a:p>
            <a:r>
              <a:rPr lang="en-US" dirty="0"/>
              <a:t>This (2025) AI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EF2561-25E5-705C-6D3E-E438F2463A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47900"/>
            <a:ext cx="5183188" cy="39417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May be same number of impediments, yet…</a:t>
            </a:r>
          </a:p>
          <a:p>
            <a:pPr lvl="1"/>
            <a:r>
              <a:rPr lang="en-US" dirty="0"/>
              <a:t>Seek to better connect housing discrimination with economic and housing market conditions</a:t>
            </a:r>
          </a:p>
          <a:p>
            <a:pPr lvl="1"/>
            <a:r>
              <a:rPr lang="en-US" dirty="0"/>
              <a:t>Focus on cross-impediment actions where practicable</a:t>
            </a:r>
          </a:p>
          <a:p>
            <a:pPr lvl="1"/>
            <a:endParaRPr lang="en-US" dirty="0"/>
          </a:p>
          <a:p>
            <a:r>
              <a:rPr lang="en-US" dirty="0"/>
              <a:t>A glimpse into preliminary impediments and anecdotal information.</a:t>
            </a:r>
          </a:p>
          <a:p>
            <a:pPr lvl="1"/>
            <a:r>
              <a:rPr lang="en-US" dirty="0"/>
              <a:t>Trends are difficult to pinpoint</a:t>
            </a:r>
          </a:p>
          <a:p>
            <a:pPr lvl="2"/>
            <a:r>
              <a:rPr lang="en-US" dirty="0"/>
              <a:t>How people identify themselves is evolving</a:t>
            </a:r>
          </a:p>
          <a:p>
            <a:pPr lvl="2"/>
            <a:r>
              <a:rPr lang="en-US" dirty="0"/>
              <a:t>Census geography changes</a:t>
            </a:r>
          </a:p>
          <a:p>
            <a:pPr lvl="2"/>
            <a:r>
              <a:rPr lang="en-US" dirty="0"/>
              <a:t>Aging population = increased disability</a:t>
            </a:r>
          </a:p>
          <a:p>
            <a:pPr lvl="2"/>
            <a:r>
              <a:rPr lang="en-US" dirty="0"/>
              <a:t>U of A student population</a:t>
            </a:r>
          </a:p>
        </p:txBody>
      </p:sp>
    </p:spTree>
    <p:extLst>
      <p:ext uri="{BB962C8B-B14F-4D97-AF65-F5344CB8AC3E}">
        <p14:creationId xmlns:p14="http://schemas.microsoft.com/office/powerpoint/2010/main" val="1464918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1BF9D-9FAE-8BD6-77CD-EEE195928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the Subcommittee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D26FD-174A-E79B-BF11-4B6DFE09C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the impediments analysis support the work of the subcommittee? And the work of the subcommittee support the analysis?</a:t>
            </a:r>
          </a:p>
          <a:p>
            <a:r>
              <a:rPr lang="en-US" dirty="0"/>
              <a:t>What action(s) would you prioritize to positively impact housing market factors alongside housing choice barriers/discrimination.</a:t>
            </a:r>
          </a:p>
          <a:p>
            <a:r>
              <a:rPr lang="en-US" dirty="0"/>
              <a:t>What research, data or other information would contribute to </a:t>
            </a:r>
            <a:r>
              <a:rPr lang="en-US"/>
              <a:t>the impediments analysis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9498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19C743-9262-5C91-0D1F-82DBF8DF7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075" y="457200"/>
            <a:ext cx="4343399" cy="857250"/>
          </a:xfrm>
        </p:spPr>
        <p:txBody>
          <a:bodyPr/>
          <a:lstStyle/>
          <a:p>
            <a:r>
              <a:rPr lang="en-US" dirty="0"/>
              <a:t>Severe Housing Problems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1FF2BB6-FD07-7966-8782-629DD40F6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90675"/>
            <a:ext cx="3932237" cy="4278313"/>
          </a:xfrm>
        </p:spPr>
        <p:txBody>
          <a:bodyPr>
            <a:normAutofit/>
          </a:bodyPr>
          <a:lstStyle/>
          <a:p>
            <a:r>
              <a:rPr lang="en-US" dirty="0"/>
              <a:t>40.4% of Pima County Households with income less than 80% AMI experience one or more severe housing problems.</a:t>
            </a:r>
          </a:p>
          <a:p>
            <a:r>
              <a:rPr lang="en-US" dirty="0"/>
              <a:t>Severe housing cost burden most common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Paying &gt; 50% of HH income for housing</a:t>
            </a:r>
          </a:p>
          <a:p>
            <a:r>
              <a:rPr lang="en-US" dirty="0"/>
              <a:t>Other severe housing problems: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&gt;1.5 people per 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Unit lacks complete kitchen or plumbing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Cash rent/unpermitted ADUs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LMI racial and ethnic minorities are more likely than White households to experience severe housing problems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43A0F88-3B3C-1E7B-3B5D-1E657854AB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782797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5518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19C743-9262-5C91-0D1F-82DBF8DF7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71575"/>
          </a:xfrm>
        </p:spPr>
        <p:txBody>
          <a:bodyPr/>
          <a:lstStyle/>
          <a:p>
            <a:r>
              <a:rPr lang="en-US" dirty="0"/>
              <a:t>Home Purchase Loan Application Outcomes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1FF2BB6-FD07-7966-8782-629DD40F6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1743075"/>
            <a:ext cx="451485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One path to wealth generation and transfer</a:t>
            </a:r>
          </a:p>
          <a:p>
            <a:r>
              <a:rPr lang="en-US" dirty="0"/>
              <a:t>78,368 applications reviewed</a:t>
            </a:r>
          </a:p>
          <a:p>
            <a:r>
              <a:rPr lang="en-US" dirty="0"/>
              <a:t>Proportionate to percentage of population </a:t>
            </a:r>
          </a:p>
          <a:p>
            <a:pPr lvl="1"/>
            <a:r>
              <a:rPr lang="en-US" dirty="0"/>
              <a:t>58.9% non-Hispanic White</a:t>
            </a:r>
          </a:p>
          <a:p>
            <a:pPr lvl="1"/>
            <a:r>
              <a:rPr lang="en-US" dirty="0"/>
              <a:t>23.2% Hispanic White</a:t>
            </a:r>
          </a:p>
          <a:p>
            <a:r>
              <a:rPr lang="en-US" dirty="0"/>
              <a:t>Different denial reasons</a:t>
            </a:r>
          </a:p>
          <a:p>
            <a:pPr lvl="1"/>
            <a:r>
              <a:rPr lang="en-US" dirty="0"/>
              <a:t>Non-Hispanic White, Joint, Males – collateral</a:t>
            </a:r>
          </a:p>
          <a:p>
            <a:pPr lvl="1"/>
            <a:r>
              <a:rPr lang="en-US" dirty="0"/>
              <a:t>Hispanic White – credit history</a:t>
            </a:r>
          </a:p>
          <a:p>
            <a:pPr lvl="1"/>
            <a:r>
              <a:rPr lang="en-US" dirty="0"/>
              <a:t>Other races/ethnicities, Females – debt-to-income ratio &amp; credit history</a:t>
            </a:r>
          </a:p>
          <a:p>
            <a:endParaRPr lang="en-US" sz="1800" i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Home purchase loan applications by racial and ethnic minorities are less likely (65.7%) than applications from non-Hispanic White (71.7%) or Joint (71.5%) applicants to be originated</a:t>
            </a:r>
          </a:p>
          <a:p>
            <a:r>
              <a:rPr lang="en-US" sz="1800" i="1" dirty="0">
                <a:solidFill>
                  <a:schemeClr val="accent1">
                    <a:lumMod val="50000"/>
                  </a:schemeClr>
                </a:solidFill>
              </a:rPr>
              <a:t>Credit and housing counseling may not be reaching a broad audience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1D91A751-BD0D-D807-24F5-ACC9BAEDC6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798757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8387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3A20-C2F0-778D-AFCE-8F102C533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Racial/Ethnic Concentrated Areas of Poverty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9F8C87-1CC0-D5D3-64E1-245DFE2CF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201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HUD’s definition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50% racial/ethnic minority 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40% poverty</a:t>
            </a:r>
          </a:p>
          <a:p>
            <a:r>
              <a:rPr lang="en-US" dirty="0"/>
              <a:t>Pima county (2022 5-yr ACS) minority concentration &gt; 59.8%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Tract 45.10 – 64.6%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Tract 44.32 – 59.5%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Tract 14 – 53.7%</a:t>
            </a:r>
          </a:p>
          <a:p>
            <a:endParaRPr lang="en-US" dirty="0"/>
          </a:p>
          <a:p>
            <a:r>
              <a:rPr lang="en-US" sz="1800" i="1" dirty="0">
                <a:solidFill>
                  <a:srgbClr val="002060"/>
                </a:solidFill>
              </a:rPr>
              <a:t>Racial and ethnic minorities living in poverty are more geographically concentrated than five years ago (2017 5-yr ACS)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0E9C809-2835-1EFE-66A7-A357658BDFA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50" b="11850"/>
          <a:stretch>
            <a:fillRect/>
          </a:stretch>
        </p:blipFill>
        <p:spPr>
          <a:xfrm>
            <a:off x="5180011" y="791152"/>
            <a:ext cx="6172200" cy="513094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D265D380-D245-BA54-C5B6-2164B2533246}"/>
              </a:ext>
            </a:extLst>
          </p:cNvPr>
          <p:cNvSpPr/>
          <p:nvPr/>
        </p:nvSpPr>
        <p:spPr>
          <a:xfrm>
            <a:off x="7970982" y="1173018"/>
            <a:ext cx="489527" cy="35098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EE664-6188-F2DE-6093-3F0D6BC5181A}"/>
              </a:ext>
            </a:extLst>
          </p:cNvPr>
          <p:cNvSpPr txBox="1"/>
          <p:nvPr/>
        </p:nvSpPr>
        <p:spPr>
          <a:xfrm>
            <a:off x="8552873" y="1080655"/>
            <a:ext cx="591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45.10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7E8762-1273-2BD1-E275-9E9DFD1752F1}"/>
              </a:ext>
            </a:extLst>
          </p:cNvPr>
          <p:cNvSpPr txBox="1"/>
          <p:nvPr/>
        </p:nvSpPr>
        <p:spPr>
          <a:xfrm>
            <a:off x="6673707" y="2191996"/>
            <a:ext cx="591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44.32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B453CCD-FBA1-D275-4694-819383B31BF6}"/>
              </a:ext>
            </a:extLst>
          </p:cNvPr>
          <p:cNvSpPr/>
          <p:nvPr/>
        </p:nvSpPr>
        <p:spPr>
          <a:xfrm>
            <a:off x="8021348" y="1888837"/>
            <a:ext cx="489527" cy="303159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0FFEE73-9742-7CA1-F09F-21431CC1352A}"/>
              </a:ext>
            </a:extLst>
          </p:cNvPr>
          <p:cNvSpPr/>
          <p:nvPr/>
        </p:nvSpPr>
        <p:spPr>
          <a:xfrm>
            <a:off x="7264834" y="2235200"/>
            <a:ext cx="475239" cy="30777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78988E-4E22-3EA3-226E-E6DEB12DE416}"/>
              </a:ext>
            </a:extLst>
          </p:cNvPr>
          <p:cNvSpPr txBox="1"/>
          <p:nvPr/>
        </p:nvSpPr>
        <p:spPr>
          <a:xfrm>
            <a:off x="8533966" y="1903511"/>
            <a:ext cx="3848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14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15CBB1C-200A-E658-811A-D2C425E72B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210" y="5782685"/>
            <a:ext cx="2318772" cy="56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15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3A20-C2F0-778D-AFCE-8F102C533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666750"/>
          </a:xfrm>
        </p:spPr>
        <p:txBody>
          <a:bodyPr/>
          <a:lstStyle/>
          <a:p>
            <a:r>
              <a:rPr lang="en-US" dirty="0"/>
              <a:t>Anecdotal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9F8C87-1CC0-D5D3-64E1-245DFE2CF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410811"/>
            <a:ext cx="6237287" cy="4666716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rgbClr val="002060"/>
                </a:solidFill>
              </a:rPr>
              <a:t>The influx of retirees/boomers who bring wealth does not equate to long-term residence or in-county generational wealth transfer.</a:t>
            </a:r>
          </a:p>
          <a:p>
            <a:r>
              <a:rPr lang="en-US" sz="1800" i="1" dirty="0">
                <a:solidFill>
                  <a:srgbClr val="002060"/>
                </a:solidFill>
              </a:rPr>
              <a:t>Corporate owners are more savvy about fair housing compliance, and more likely to evict than mom &amp; pop landlords.</a:t>
            </a:r>
          </a:p>
          <a:p>
            <a:r>
              <a:rPr lang="en-US" sz="1800" i="1" dirty="0">
                <a:solidFill>
                  <a:srgbClr val="002060"/>
                </a:solidFill>
              </a:rPr>
              <a:t>Need to reach disconnected youth – pandemic had disproportionate negative mental health impacts.</a:t>
            </a:r>
          </a:p>
          <a:p>
            <a:r>
              <a:rPr lang="en-US" sz="1800" i="1" dirty="0">
                <a:solidFill>
                  <a:srgbClr val="002060"/>
                </a:solidFill>
              </a:rPr>
              <a:t>Isolation of people with disabilities and elders a serious problem.</a:t>
            </a:r>
          </a:p>
          <a:p>
            <a:r>
              <a:rPr lang="en-US" sz="1800" i="1" dirty="0">
                <a:solidFill>
                  <a:srgbClr val="002060"/>
                </a:solidFill>
              </a:rPr>
              <a:t>People with disabilities are sentenced to a life of poverty.</a:t>
            </a:r>
          </a:p>
          <a:p>
            <a:r>
              <a:rPr lang="en-US" sz="1800" i="1" dirty="0">
                <a:solidFill>
                  <a:srgbClr val="002060"/>
                </a:solidFill>
              </a:rPr>
              <a:t>People of color and women are more likely to have an eviction action filed and be evicted (note: eviction lab methodology &amp; data may support).</a:t>
            </a:r>
          </a:p>
          <a:p>
            <a:r>
              <a:rPr lang="en-US" sz="1800" i="1" dirty="0">
                <a:solidFill>
                  <a:srgbClr val="002060"/>
                </a:solidFill>
              </a:rPr>
              <a:t>Housing (fair, affordable, etc.) needs a solid, consistent narrative.</a:t>
            </a:r>
          </a:p>
          <a:p>
            <a:r>
              <a:rPr lang="en-US" sz="1800" i="1" dirty="0">
                <a:solidFill>
                  <a:srgbClr val="002060"/>
                </a:solidFill>
              </a:rPr>
              <a:t>Poor employment options are at the root of today’s disparity.</a:t>
            </a:r>
          </a:p>
          <a:p>
            <a:r>
              <a:rPr lang="en-US" sz="1800" i="1" dirty="0">
                <a:solidFill>
                  <a:srgbClr val="002060"/>
                </a:solidFill>
              </a:rPr>
              <a:t>Housing stock is a mismatch for households most in need.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72AAA4C-5755-6E28-41FA-87A42822EE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574709" y="1410810"/>
            <a:ext cx="3777502" cy="298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792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734</TotalTime>
  <Words>671</Words>
  <Application>Microsoft Office PowerPoint</Application>
  <PresentationFormat>Widescreen</PresentationFormat>
  <Paragraphs>87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Analysis of Impediments to Fair Housing Choice </vt:lpstr>
      <vt:lpstr>What is the AI?</vt:lpstr>
      <vt:lpstr>Identifying &amp; Addressing Impediments</vt:lpstr>
      <vt:lpstr>Questions for the Subcommittee</vt:lpstr>
      <vt:lpstr>Severe Housing Problems</vt:lpstr>
      <vt:lpstr>Home Purchase Loan Application Outcomes</vt:lpstr>
      <vt:lpstr>Racial/Ethnic Concentrated Areas of Poverty </vt:lpstr>
      <vt:lpstr>Anecdotal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Martina Kuehl</dc:creator>
  <cp:lastModifiedBy>Martina Kuehl</cp:lastModifiedBy>
  <cp:revision>6</cp:revision>
  <dcterms:created xsi:type="dcterms:W3CDTF">2024-08-13T20:58:46Z</dcterms:created>
  <dcterms:modified xsi:type="dcterms:W3CDTF">2024-08-14T23:19:15Z</dcterms:modified>
</cp:coreProperties>
</file>