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9" r:id="rId6"/>
    <p:sldId id="280" r:id="rId7"/>
    <p:sldId id="281" r:id="rId8"/>
    <p:sldId id="272" r:id="rId9"/>
    <p:sldId id="282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A0A1A-1002-4763-9037-BFA4A643387D}" v="3" dt="2025-12-09T16:02:13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Paredes" userId="b1c28de5-da4c-4ca7-ac44-1281b19ee655" providerId="ADAL" clId="{776EA3D2-6C22-45E2-A28A-DB2EA3B3D940}"/>
    <pc:docChg chg="custSel addSld delSld modSld">
      <pc:chgData name="Andrew Paredes" userId="b1c28de5-da4c-4ca7-ac44-1281b19ee655" providerId="ADAL" clId="{776EA3D2-6C22-45E2-A28A-DB2EA3B3D940}" dt="2025-12-09T16:02:46.954" v="683" actId="1076"/>
      <pc:docMkLst>
        <pc:docMk/>
      </pc:docMkLst>
      <pc:sldChg chg="modSp mod">
        <pc:chgData name="Andrew Paredes" userId="b1c28de5-da4c-4ca7-ac44-1281b19ee655" providerId="ADAL" clId="{776EA3D2-6C22-45E2-A28A-DB2EA3B3D940}" dt="2025-12-09T15:47:25.959" v="14" actId="20577"/>
        <pc:sldMkLst>
          <pc:docMk/>
          <pc:sldMk cId="109857222" sldId="256"/>
        </pc:sldMkLst>
        <pc:spChg chg="mod">
          <ac:chgData name="Andrew Paredes" userId="b1c28de5-da4c-4ca7-ac44-1281b19ee655" providerId="ADAL" clId="{776EA3D2-6C22-45E2-A28A-DB2EA3B3D940}" dt="2025-12-09T15:47:25.959" v="14" actId="20577"/>
          <ac:spMkLst>
            <pc:docMk/>
            <pc:sldMk cId="109857222" sldId="256"/>
            <ac:spMk id="4" creationId="{AEAE626B-8124-25E8-86DF-C05F4AF5C354}"/>
          </ac:spMkLst>
        </pc:spChg>
      </pc:sldChg>
      <pc:sldChg chg="modSp add mod">
        <pc:chgData name="Andrew Paredes" userId="b1c28de5-da4c-4ca7-ac44-1281b19ee655" providerId="ADAL" clId="{776EA3D2-6C22-45E2-A28A-DB2EA3B3D940}" dt="2025-12-09T16:02:46.954" v="683" actId="1076"/>
        <pc:sldMkLst>
          <pc:docMk/>
          <pc:sldMk cId="0" sldId="272"/>
        </pc:sldMkLst>
        <pc:spChg chg="mod">
          <ac:chgData name="Andrew Paredes" userId="b1c28de5-da4c-4ca7-ac44-1281b19ee655" providerId="ADAL" clId="{776EA3D2-6C22-45E2-A28A-DB2EA3B3D940}" dt="2025-12-09T16:02:46.954" v="683" actId="1076"/>
          <ac:spMkLst>
            <pc:docMk/>
            <pc:sldMk cId="0" sldId="272"/>
            <ac:spMk id="2" creationId="{00000000-0000-0000-0000-000000000000}"/>
          </ac:spMkLst>
        </pc:spChg>
        <pc:spChg chg="mod">
          <ac:chgData name="Andrew Paredes" userId="b1c28de5-da4c-4ca7-ac44-1281b19ee655" providerId="ADAL" clId="{776EA3D2-6C22-45E2-A28A-DB2EA3B3D940}" dt="2025-12-09T16:02:36.866" v="682" actId="1076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Andrew Paredes" userId="b1c28de5-da4c-4ca7-ac44-1281b19ee655" providerId="ADAL" clId="{776EA3D2-6C22-45E2-A28A-DB2EA3B3D940}" dt="2025-12-09T15:50:33.498" v="206" actId="20577"/>
        <pc:sldMkLst>
          <pc:docMk/>
          <pc:sldMk cId="263059569" sldId="279"/>
        </pc:sldMkLst>
        <pc:spChg chg="mod">
          <ac:chgData name="Andrew Paredes" userId="b1c28de5-da4c-4ca7-ac44-1281b19ee655" providerId="ADAL" clId="{776EA3D2-6C22-45E2-A28A-DB2EA3B3D940}" dt="2025-12-09T15:47:50.159" v="27" actId="20577"/>
          <ac:spMkLst>
            <pc:docMk/>
            <pc:sldMk cId="263059569" sldId="279"/>
            <ac:spMk id="2" creationId="{9BA469D2-D08E-5E46-C603-D64E7A31C819}"/>
          </ac:spMkLst>
        </pc:spChg>
        <pc:spChg chg="mod">
          <ac:chgData name="Andrew Paredes" userId="b1c28de5-da4c-4ca7-ac44-1281b19ee655" providerId="ADAL" clId="{776EA3D2-6C22-45E2-A28A-DB2EA3B3D940}" dt="2025-12-09T15:50:33.498" v="206" actId="20577"/>
          <ac:spMkLst>
            <pc:docMk/>
            <pc:sldMk cId="263059569" sldId="279"/>
            <ac:spMk id="3" creationId="{9CF3F0FB-681B-0674-CEC4-B70149CEEECD}"/>
          </ac:spMkLst>
        </pc:spChg>
      </pc:sldChg>
      <pc:sldChg chg="modSp mod">
        <pc:chgData name="Andrew Paredes" userId="b1c28de5-da4c-4ca7-ac44-1281b19ee655" providerId="ADAL" clId="{776EA3D2-6C22-45E2-A28A-DB2EA3B3D940}" dt="2025-12-09T15:54:36.637" v="543" actId="20577"/>
        <pc:sldMkLst>
          <pc:docMk/>
          <pc:sldMk cId="3293693276" sldId="280"/>
        </pc:sldMkLst>
        <pc:spChg chg="mod">
          <ac:chgData name="Andrew Paredes" userId="b1c28de5-da4c-4ca7-ac44-1281b19ee655" providerId="ADAL" clId="{776EA3D2-6C22-45E2-A28A-DB2EA3B3D940}" dt="2025-12-09T15:54:36.637" v="543" actId="20577"/>
          <ac:spMkLst>
            <pc:docMk/>
            <pc:sldMk cId="3293693276" sldId="280"/>
            <ac:spMk id="3" creationId="{9CF3F0FB-681B-0674-CEC4-B70149CEEECD}"/>
          </ac:spMkLst>
        </pc:spChg>
      </pc:sldChg>
      <pc:sldChg chg="add del">
        <pc:chgData name="Andrew Paredes" userId="b1c28de5-da4c-4ca7-ac44-1281b19ee655" providerId="ADAL" clId="{776EA3D2-6C22-45E2-A28A-DB2EA3B3D940}" dt="2025-12-09T15:50:51.879" v="207" actId="2696"/>
        <pc:sldMkLst>
          <pc:docMk/>
          <pc:sldMk cId="2448665973" sldId="28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Andrew.paredes@tucsonaz.go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09FCA91-AD0E-548C-B1B1-7EC64792D6F6}"/>
              </a:ext>
            </a:extLst>
          </p:cNvPr>
          <p:cNvSpPr/>
          <p:nvPr/>
        </p:nvSpPr>
        <p:spPr>
          <a:xfrm>
            <a:off x="-84083" y="1674751"/>
            <a:ext cx="12360166" cy="5281824"/>
          </a:xfrm>
          <a:prstGeom prst="rect">
            <a:avLst/>
          </a:prstGeom>
          <a:solidFill>
            <a:srgbClr val="0026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AE626B-8124-25E8-86DF-C05F4AF5C354}"/>
              </a:ext>
            </a:extLst>
          </p:cNvPr>
          <p:cNvSpPr>
            <a:spLocks noGrp="1"/>
          </p:cNvSpPr>
          <p:nvPr/>
        </p:nvSpPr>
        <p:spPr>
          <a:xfrm>
            <a:off x="158752" y="2721504"/>
            <a:ext cx="117532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>
                <a:solidFill>
                  <a:schemeClr val="bg1"/>
                </a:solidFill>
                <a:latin typeface="Lato Light"/>
                <a:ea typeface="Lato Light"/>
                <a:cs typeface="+mj-lt"/>
              </a:rPr>
              <a:t>HOME RENTAL HOUSING DEVELOPMENT</a:t>
            </a:r>
            <a:endParaRPr lang="en-US" dirty="0"/>
          </a:p>
          <a:p>
            <a:pPr algn="ctr"/>
            <a:r>
              <a:rPr lang="en-US" sz="4400" dirty="0">
                <a:solidFill>
                  <a:schemeClr val="bg1"/>
                </a:solidFill>
                <a:latin typeface="Lato Light"/>
                <a:ea typeface="Lato Light"/>
                <a:cs typeface="+mj-lt"/>
              </a:rPr>
              <a:t>PRESENTATION SCORING</a:t>
            </a:r>
          </a:p>
          <a:p>
            <a:pPr algn="ctr"/>
            <a:r>
              <a:rPr lang="en-US" sz="4400" dirty="0">
                <a:solidFill>
                  <a:schemeClr val="bg1"/>
                </a:solidFill>
                <a:latin typeface="Lato Light"/>
                <a:ea typeface="Lato Light"/>
                <a:cs typeface="+mj-lt"/>
              </a:rPr>
              <a:t>INTRODUCTION</a:t>
            </a:r>
            <a:endParaRPr lang="en-US" sz="4400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6EA1095-1652-A0E3-219E-91D21E67E994}"/>
              </a:ext>
            </a:extLst>
          </p:cNvPr>
          <p:cNvSpPr>
            <a:spLocks noGrp="1"/>
          </p:cNvSpPr>
          <p:nvPr/>
        </p:nvSpPr>
        <p:spPr>
          <a:xfrm>
            <a:off x="8685654" y="544594"/>
            <a:ext cx="2899038" cy="7935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spc="300" dirty="0">
                <a:solidFill>
                  <a:srgbClr val="C24200"/>
                </a:solidFill>
                <a:latin typeface="Lato"/>
                <a:ea typeface="Lato"/>
                <a:cs typeface="Calibri"/>
              </a:rPr>
              <a:t>JANUARY 2025</a:t>
            </a:r>
            <a:endParaRPr lang="en-US" dirty="0"/>
          </a:p>
          <a:p>
            <a:pPr algn="r"/>
            <a:r>
              <a:rPr lang="en-US" b="1" spc="300" dirty="0">
                <a:solidFill>
                  <a:srgbClr val="012569"/>
                </a:solidFill>
                <a:latin typeface="Lato"/>
                <a:ea typeface="Lato"/>
                <a:cs typeface="Calibri"/>
              </a:rPr>
              <a:t>TUCSON, AZ</a:t>
            </a:r>
            <a:endParaRPr lang="en-US" b="1" spc="300" dirty="0">
              <a:solidFill>
                <a:srgbClr val="012569"/>
              </a:solidFill>
              <a:latin typeface="Lato"/>
              <a:ea typeface="Lato"/>
            </a:endParaRPr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209CB02D-50F4-8039-C500-C775942BF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635" y="548959"/>
            <a:ext cx="3218810" cy="789228"/>
          </a:xfrm>
          <a:prstGeom prst="rect">
            <a:avLst/>
          </a:prstGeom>
        </p:spPr>
      </p:pic>
      <p:pic>
        <p:nvPicPr>
          <p:cNvPr id="1026" name="Picture 2" descr="Community &amp; Workforce Development Administration | Pima County, AZ">
            <a:extLst>
              <a:ext uri="{FF2B5EF4-FFF2-40B4-BE49-F238E27FC236}">
                <a16:creationId xmlns:a16="http://schemas.microsoft.com/office/drawing/2014/main" id="{91585F3F-EF58-5379-94E6-B311E050D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595" y="120726"/>
            <a:ext cx="2186402" cy="1362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69D2-D08E-5E46-C603-D64E7A31C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Feb. 5, 2026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3F0FB-681B-0674-CEC4-B70149CEE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710"/>
            <a:ext cx="10439400" cy="43851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Two sets of presentations</a:t>
            </a:r>
          </a:p>
          <a:p>
            <a:pPr lvl="1">
              <a:lnSpc>
                <a:spcPct val="150000"/>
              </a:lnSpc>
              <a:spcBef>
                <a:spcPts val="18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Rental Housing Development (8-10 presentations)</a:t>
            </a:r>
          </a:p>
          <a:p>
            <a:pPr lvl="1">
              <a:lnSpc>
                <a:spcPct val="150000"/>
              </a:lnSpc>
              <a:spcBef>
                <a:spcPts val="18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Homeownership Housing Development (2-4 presentations)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Each applicant will have 5 minutes to present their project. 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Non-conflicted members of the commission will score the presentation on a scale of 0-25 based on established evaluation criteria. 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Each presentation must be scored on its own merits. There will not be opportunity for questions from the commission. </a:t>
            </a:r>
          </a:p>
          <a:p>
            <a:pPr>
              <a:spcBef>
                <a:spcPts val="180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E231C-6C0A-B332-346C-96CF673F04AB}"/>
              </a:ext>
            </a:extLst>
          </p:cNvPr>
          <p:cNvSpPr/>
          <p:nvPr/>
        </p:nvSpPr>
        <p:spPr>
          <a:xfrm>
            <a:off x="-84083" y="6467157"/>
            <a:ext cx="12360166" cy="480181"/>
          </a:xfrm>
          <a:prstGeom prst="rect">
            <a:avLst/>
          </a:prstGeom>
          <a:solidFill>
            <a:srgbClr val="0026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69D2-D08E-5E46-C603-D64E7A31C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3F0FB-681B-0674-CEC4-B70149CEE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764"/>
            <a:ext cx="10439400" cy="48769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Each presentation must be scored only on the extent to which it: 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Demonstrates a meaningful impact on residents and the community as evidenced by:</a:t>
            </a:r>
          </a:p>
          <a:p>
            <a:pPr lvl="1">
              <a:spcBef>
                <a:spcPts val="1800"/>
              </a:spcBef>
            </a:pPr>
            <a:r>
              <a:rPr lang="en-US" sz="2000" dirty="0">
                <a:latin typeface="Arial"/>
                <a:cs typeface="Arial"/>
              </a:rPr>
              <a:t>Total budget and cost per unit</a:t>
            </a:r>
          </a:p>
          <a:p>
            <a:pPr lvl="1">
              <a:spcBef>
                <a:spcPts val="1800"/>
              </a:spcBef>
            </a:pPr>
            <a:r>
              <a:rPr lang="en-US" sz="2000" dirty="0">
                <a:latin typeface="Arial"/>
                <a:cs typeface="Arial"/>
              </a:rPr>
              <a:t>Property amenities and services</a:t>
            </a:r>
          </a:p>
          <a:p>
            <a:pPr lvl="1">
              <a:spcBef>
                <a:spcPts val="1800"/>
              </a:spcBef>
            </a:pPr>
            <a:r>
              <a:rPr lang="en-US" sz="2000" dirty="0">
                <a:latin typeface="Arial"/>
                <a:cs typeface="Arial"/>
              </a:rPr>
              <a:t>Opportunity score and location</a:t>
            </a:r>
          </a:p>
          <a:p>
            <a:pPr lvl="1">
              <a:spcBef>
                <a:spcPts val="1800"/>
              </a:spcBef>
            </a:pPr>
            <a:r>
              <a:rPr lang="en-US" sz="2000" dirty="0">
                <a:latin typeface="Arial"/>
                <a:cs typeface="Arial"/>
              </a:rPr>
              <a:t>Target population and special populations served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Extent to which the project goals and population to be served align with the City’s HAST and/or P-CHIP.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40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E231C-6C0A-B332-346C-96CF673F04AB}"/>
              </a:ext>
            </a:extLst>
          </p:cNvPr>
          <p:cNvSpPr/>
          <p:nvPr/>
        </p:nvSpPr>
        <p:spPr>
          <a:xfrm>
            <a:off x="-84083" y="6467157"/>
            <a:ext cx="12360166" cy="480181"/>
          </a:xfrm>
          <a:prstGeom prst="rect">
            <a:avLst/>
          </a:prstGeom>
          <a:solidFill>
            <a:srgbClr val="0026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93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69D2-D08E-5E46-C603-D64E7A31C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CONFLICTS OF INTEREST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E231C-6C0A-B332-346C-96CF673F04AB}"/>
              </a:ext>
            </a:extLst>
          </p:cNvPr>
          <p:cNvSpPr/>
          <p:nvPr/>
        </p:nvSpPr>
        <p:spPr>
          <a:xfrm>
            <a:off x="-84083" y="6467157"/>
            <a:ext cx="12360166" cy="480181"/>
          </a:xfrm>
          <a:prstGeom prst="rect">
            <a:avLst/>
          </a:prstGeom>
          <a:solidFill>
            <a:srgbClr val="0026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79F328-C5CB-F391-1DBE-82734B0CAFC4}"/>
              </a:ext>
            </a:extLst>
          </p:cNvPr>
          <p:cNvSpPr txBox="1">
            <a:spLocks/>
          </p:cNvSpPr>
          <p:nvPr/>
        </p:nvSpPr>
        <p:spPr>
          <a:xfrm>
            <a:off x="876300" y="1491673"/>
            <a:ext cx="10439400" cy="4876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Members of the Commission may not participate if they have a real or perceived interest in one or more of the proposed projects. </a:t>
            </a:r>
          </a:p>
          <a:p>
            <a:pPr marL="0" indent="0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Examples of conflicts of interest include: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Project developer, co-developer, or consultants;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Known or likely contractors or subcontractors on the project;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Employees of the developer, co-developer, contractor, or subcontractor;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Family member of persons who meet the definition above;  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Anyone else with a financial interest in the project.</a:t>
            </a:r>
          </a:p>
        </p:txBody>
      </p:sp>
    </p:spTree>
    <p:extLst>
      <p:ext uri="{BB962C8B-B14F-4D97-AF65-F5344CB8AC3E}">
        <p14:creationId xmlns:p14="http://schemas.microsoft.com/office/powerpoint/2010/main" val="2217504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726229" y="603707"/>
            <a:ext cx="8180878" cy="622863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 algn="ctr">
              <a:spcBef>
                <a:spcPts val="105"/>
              </a:spcBef>
            </a:pPr>
            <a:r>
              <a:rPr lang="en-US" spc="-215" dirty="0"/>
              <a:t>Thank You!</a:t>
            </a:r>
            <a:endParaRPr lang="en-US" spc="-25" dirty="0">
              <a:ea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67105" y="2370377"/>
            <a:ext cx="9567026" cy="211724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0" indent="0" algn="ctr">
              <a:spcBef>
                <a:spcPts val="1440"/>
              </a:spcBef>
              <a:buNone/>
            </a:pPr>
            <a:r>
              <a:rPr lang="en-US" sz="2750" spc="195" dirty="0">
                <a:solidFill>
                  <a:srgbClr val="001F5F"/>
                </a:solidFill>
              </a:rPr>
              <a:t>Andrew Paredes, Community Development Administrator</a:t>
            </a:r>
          </a:p>
          <a:p>
            <a:pPr marL="0" indent="0" algn="ctr">
              <a:spcBef>
                <a:spcPts val="1440"/>
              </a:spcBef>
              <a:buNone/>
            </a:pPr>
            <a:r>
              <a:rPr lang="en-US" sz="2750" spc="195" dirty="0">
                <a:solidFill>
                  <a:srgbClr val="001F5F"/>
                </a:solidFill>
                <a:hlinkClick r:id="rId2"/>
              </a:rPr>
              <a:t>Andrew.paredes@tucsonaz.gov</a:t>
            </a:r>
            <a:endParaRPr lang="en-US" sz="2750" spc="195" dirty="0">
              <a:solidFill>
                <a:srgbClr val="001F5F"/>
              </a:solidFill>
            </a:endParaRPr>
          </a:p>
          <a:p>
            <a:pPr marL="0" indent="0" algn="ctr">
              <a:spcBef>
                <a:spcPts val="1440"/>
              </a:spcBef>
              <a:buNone/>
            </a:pPr>
            <a:r>
              <a:rPr lang="en-US" sz="2750" spc="195" dirty="0">
                <a:solidFill>
                  <a:srgbClr val="001F5F"/>
                </a:solidFill>
              </a:rPr>
              <a:t>(520) 837-5422</a:t>
            </a:r>
          </a:p>
          <a:p>
            <a:pPr marL="0" indent="0">
              <a:lnSpc>
                <a:spcPct val="100000"/>
              </a:lnSpc>
              <a:spcBef>
                <a:spcPts val="1440"/>
              </a:spcBef>
              <a:buNone/>
            </a:pPr>
            <a:endParaRPr sz="2750" dirty="0">
              <a:ea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69D2-D08E-5E46-C603-D64E7A31C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PROJECTS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E231C-6C0A-B332-346C-96CF673F04AB}"/>
              </a:ext>
            </a:extLst>
          </p:cNvPr>
          <p:cNvSpPr/>
          <p:nvPr/>
        </p:nvSpPr>
        <p:spPr>
          <a:xfrm>
            <a:off x="-84083" y="6467157"/>
            <a:ext cx="12360166" cy="480181"/>
          </a:xfrm>
          <a:prstGeom prst="rect">
            <a:avLst/>
          </a:prstGeom>
          <a:solidFill>
            <a:srgbClr val="0026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79F328-C5CB-F391-1DBE-82734B0CAFC4}"/>
              </a:ext>
            </a:extLst>
          </p:cNvPr>
          <p:cNvSpPr txBox="1">
            <a:spLocks/>
          </p:cNvSpPr>
          <p:nvPr/>
        </p:nvSpPr>
        <p:spPr>
          <a:xfrm>
            <a:off x="876300" y="1690687"/>
            <a:ext cx="10439400" cy="467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Elstone II– Southern Arizona Land Trust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Lariat Village– Impact Residential Development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Presidio on Main – Spire Development, Inc.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Rincon Manor I – Spire Development, Inc.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Rincon Manor II – Spire Development, Inc.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Shasta Apartments – COPE Community Services, Inc.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1742 N. Oracle Apartments – Arion Fund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Arial"/>
                <a:cs typeface="Arial"/>
              </a:rPr>
              <a:t>308 E. Ajo – Michael McMahon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854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709f33-b5c5-43ef-a96d-a36afee8655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4E153506300748B75C3F5AE11D8C39" ma:contentTypeVersion="16" ma:contentTypeDescription="Create a new document." ma:contentTypeScope="" ma:versionID="1207484404e33979c3b25e4a738113c0">
  <xsd:schema xmlns:xsd="http://www.w3.org/2001/XMLSchema" xmlns:xs="http://www.w3.org/2001/XMLSchema" xmlns:p="http://schemas.microsoft.com/office/2006/metadata/properties" xmlns:ns2="c0709f33-b5c5-43ef-a96d-a36afee8655f" targetNamespace="http://schemas.microsoft.com/office/2006/metadata/properties" ma:root="true" ma:fieldsID="480d2fbaaf0c40016560b88bd25920cf" ns2:_="">
    <xsd:import namespace="c0709f33-b5c5-43ef-a96d-a36afee865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09f33-b5c5-43ef-a96d-a36afee86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05beffa-4d2e-4b1c-9b1a-64bb9b96fa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AAB3D1-A8C9-4624-940E-0EC2B76DF4B0}">
  <ds:schemaRefs>
    <ds:schemaRef ds:uri="http://schemas.microsoft.com/office/2006/metadata/properties"/>
    <ds:schemaRef ds:uri="http://schemas.microsoft.com/office/infopath/2007/PartnerControls"/>
    <ds:schemaRef ds:uri="c0709f33-b5c5-43ef-a96d-a36afee8655f"/>
  </ds:schemaRefs>
</ds:datastoreItem>
</file>

<file path=customXml/itemProps2.xml><?xml version="1.0" encoding="utf-8"?>
<ds:datastoreItem xmlns:ds="http://schemas.openxmlformats.org/officeDocument/2006/customXml" ds:itemID="{988BAC2C-31D0-4C91-B91F-FB549A0892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73606B-4B52-4509-A2AD-3A9B518553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09f33-b5c5-43ef-a96d-a36afee865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429</TotalTime>
  <Words>328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Lato Light</vt:lpstr>
      <vt:lpstr>Tahoma</vt:lpstr>
      <vt:lpstr>office theme</vt:lpstr>
      <vt:lpstr>PowerPoint Presentation</vt:lpstr>
      <vt:lpstr>PROCESS Feb. 5, 2026 MEETING</vt:lpstr>
      <vt:lpstr>EVALUATION CRITERIA</vt:lpstr>
      <vt:lpstr>CONFLICTS OF INTEREST</vt:lpstr>
      <vt:lpstr>Thank You!</vt:lpstr>
      <vt:lpstr>PROPOSED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Thorpe</dc:creator>
  <cp:lastModifiedBy>Andrew Paredes</cp:lastModifiedBy>
  <cp:revision>68</cp:revision>
  <cp:lastPrinted>2024-01-03T19:42:40Z</cp:lastPrinted>
  <dcterms:created xsi:type="dcterms:W3CDTF">2022-06-02T15:14:46Z</dcterms:created>
  <dcterms:modified xsi:type="dcterms:W3CDTF">2025-12-09T16:02:48Z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0x0101006C4E153506300748B75C3F5AE11D8C39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_activity">
    <vt:lpwstr>{"FileActivityType":"9","FileActivityTimeStamp":"2025-01-03T16:39:12.597Z","FileActivityUsersOnPage":[{"DisplayName":"Andrew Paredes","Id":"andrew.paredes@tucsonaz.gov"},{"DisplayName":"Ernesto Portillo","Id":"ernesto.portillo@tucsonaz.gov"},{"DisplayName":"Rachel Hutchinson","Id":"rachel.hutchinson@tucsonaz.gov"}],"FileActivityNavigationId":null}</vt:lpwstr>
  </property>
</Properties>
</file>