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7" r:id="rId4"/>
    <p:sldMasterId id="2147483696" r:id="rId5"/>
    <p:sldMasterId id="2147483733" r:id="rId6"/>
  </p:sldMasterIdLst>
  <p:notesMasterIdLst>
    <p:notesMasterId r:id="rId34"/>
  </p:notesMasterIdLst>
  <p:sldIdLst>
    <p:sldId id="256" r:id="rId7"/>
    <p:sldId id="2113417219" r:id="rId8"/>
    <p:sldId id="2113417221" r:id="rId9"/>
    <p:sldId id="2113417235" r:id="rId10"/>
    <p:sldId id="2113417324" r:id="rId11"/>
    <p:sldId id="2113417319" r:id="rId12"/>
    <p:sldId id="2113417227" r:id="rId13"/>
    <p:sldId id="2113417325" r:id="rId14"/>
    <p:sldId id="2113417199" r:id="rId15"/>
    <p:sldId id="2113417226" r:id="rId16"/>
    <p:sldId id="2113417201" r:id="rId17"/>
    <p:sldId id="2113417202" r:id="rId18"/>
    <p:sldId id="2113417203" r:id="rId19"/>
    <p:sldId id="2113417210" r:id="rId20"/>
    <p:sldId id="2113417206" r:id="rId21"/>
    <p:sldId id="2113417211" r:id="rId22"/>
    <p:sldId id="2113417205" r:id="rId23"/>
    <p:sldId id="2113417204" r:id="rId24"/>
    <p:sldId id="2113417231" r:id="rId25"/>
    <p:sldId id="2113417233" r:id="rId26"/>
    <p:sldId id="2113417234" r:id="rId27"/>
    <p:sldId id="2113417154" r:id="rId28"/>
    <p:sldId id="2113417327" r:id="rId29"/>
    <p:sldId id="2113417320" r:id="rId30"/>
    <p:sldId id="2113417328" r:id="rId31"/>
    <p:sldId id="2113417321" r:id="rId32"/>
    <p:sldId id="1996" r:id="rId33"/>
  </p:sldIdLst>
  <p:sldSz cx="12192000" cy="6858000"/>
  <p:notesSz cx="7010400" cy="92964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9552708-0F10-E929-D239-A2086FF8BDD1}" name="Elisa Hamblin" initials="EH" userId="S::Elisa.Hamblin@tucsonaz.gov::b45b86f0-b3b9-40cc-80b3-7f7cd1558a35" providerId="AD"/>
  <p188:author id="{A6A4C83F-0CB6-4471-4D09-7558AFB7ECEB}" name="Koren Manning" initials="KM" userId="S::koren.manning@tucsonaz.gov::76246cde-2dcb-45c8-92ae-576f4c4e1145" providerId="AD"/>
  <p188:author id="{3D63C851-928C-9001-1B78-F4007B2C04A3}" name="Koren Manning" initials="KM" userId="S::Koren.Manning@tucsonaz.gov::76246cde-2dcb-45c8-92ae-576f4c4e1145" providerId="AD"/>
  <p188:author id="{B57E8854-463B-3C12-658D-27B1D988C6CE}" name="Carver Struve" initials="CS" userId="S::carver.struve@tucsonaz.gov::3d669e31-452d-4f74-8e67-8b47e736d793" providerId="AD"/>
  <p188:author id="{3C69CC63-584B-1CE5-D6BE-884F547761E1}" name="Lysistrata Hall" initials="LH" userId="Lysistrata Hall" providerId="None"/>
  <p188:author id="{9EF59B6C-491D-70F4-EAAA-90728000B067}" name="cloudhallcreativesolutions@gmail.com" initials="cl" userId="S::urn:spo:guest#cloudhallcreativesolutions@gmail.com::" providerId="AD"/>
  <p188:author id="{208C1273-DAF7-0DC1-7042-C4293C2ACD8C}" name="Cesar Acosta2" initials="CA" userId="S::cesar.acosta2@tucsonaz.gov::2082d92f-7877-4a8b-98c6-9638ccf0f7e0" providerId="AD"/>
  <p188:author id="{9BA47E87-B38C-F642-6EBC-CC8EC290F61C}" name="Nicholas Martell" initials="NM" userId="S::Nicholas.Martell@tucsonaz.gov::9813e4f2-2f70-4f40-95ef-6bb578db3197" providerId="AD"/>
  <p188:author id="{F7CF3694-0CBD-EC15-23EC-1FD14AEDC831}" name="Daniel Bursuck" initials="DB" userId="S::daniel.bursuck@tucsonaz.gov::260da438-866e-4be8-8746-8a334ba0e517" providerId="AD"/>
  <p188:author id="{F4F804AB-8B60-DDFD-C26E-3243439851B9}" name="Carver Struve" initials="CS" userId="S::Carver.Struve@tucsonaz.gov::3d669e31-452d-4f74-8e67-8b47e736d793" providerId="AD"/>
  <p188:author id="{A967C3DE-BE97-6058-B5F3-11EFA00487B1}" name="Amanda Smith" initials="AS" userId="S::Amanda.Smith@tucsonaz.gov::050c0f4a-0f8e-499d-bb8b-3cda9697a033" providerId="AD"/>
  <p188:author id="{05D30BFB-8A47-0C23-38A6-F4204FBE447A}" name="Matthew Carlton" initials="MC" userId="S::matthew.carlton@tucsonaz.gov::c7a50f55-c21b-4fa2-a238-c74bd33f0e2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2669"/>
    <a:srgbClr val="203864"/>
    <a:srgbClr val="FFFF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9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gs" Target="tags/tag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E947C1-7EFD-431F-956A-B2A5B32570C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170A99-6D90-42A5-B81E-DD2D56B3610F}">
      <dgm:prSet custT="1"/>
      <dgm:spPr>
        <a:solidFill>
          <a:schemeClr val="bg1">
            <a:lumMod val="85000"/>
          </a:schemeClr>
        </a:solidFill>
        <a:ln w="28575">
          <a:solidFill>
            <a:srgbClr val="C24200"/>
          </a:solidFill>
        </a:ln>
      </dgm:spPr>
      <dgm:t>
        <a:bodyPr/>
        <a:lstStyle/>
        <a:p>
          <a:r>
            <a:rPr lang="en-US" sz="1500" b="1" i="0">
              <a:solidFill>
                <a:srgbClr val="00266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Request for Mayor and Council Initiation</a:t>
          </a:r>
          <a:endParaRPr lang="en-US" sz="1500" b="1">
            <a:solidFill>
              <a:srgbClr val="002669"/>
            </a:solidFill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gm:t>
    </dgm:pt>
    <dgm:pt modelId="{19354B85-8826-493D-A413-3F8A41867533}" type="parTrans" cxnId="{296A24D4-FFF1-419F-AE91-D4F930395A18}">
      <dgm:prSet/>
      <dgm:spPr/>
      <dgm:t>
        <a:bodyPr/>
        <a:lstStyle/>
        <a:p>
          <a:endParaRPr lang="en-US"/>
        </a:p>
      </dgm:t>
    </dgm:pt>
    <dgm:pt modelId="{120B4FE1-3617-4C70-A338-DC4E1CBCE5C0}" type="sibTrans" cxnId="{296A24D4-FFF1-419F-AE91-D4F930395A18}">
      <dgm:prSet/>
      <dgm:spPr/>
      <dgm:t>
        <a:bodyPr/>
        <a:lstStyle/>
        <a:p>
          <a:endParaRPr lang="en-US"/>
        </a:p>
      </dgm:t>
    </dgm:pt>
    <dgm:pt modelId="{A1E24042-D5E7-4F22-9AB0-9CD6D0FB886C}">
      <dgm:prSet custT="1"/>
      <dgm:spPr>
        <a:solidFill>
          <a:schemeClr val="bg1">
            <a:lumMod val="85000"/>
          </a:schemeClr>
        </a:solidFill>
        <a:ln w="28575">
          <a:solidFill>
            <a:srgbClr val="C24200"/>
          </a:solidFill>
        </a:ln>
      </dgm:spPr>
      <dgm:t>
        <a:bodyPr/>
        <a:lstStyle/>
        <a:p>
          <a:r>
            <a:rPr lang="en-US" sz="1500" b="1" i="0">
              <a:solidFill>
                <a:srgbClr val="00266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Community Engagement and Input</a:t>
          </a:r>
          <a:endParaRPr lang="en-US" sz="1500" b="1">
            <a:solidFill>
              <a:srgbClr val="002669"/>
            </a:solidFill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gm:t>
    </dgm:pt>
    <dgm:pt modelId="{77DD0CFA-609E-41A1-A9F5-BFD1264C1B6A}" type="parTrans" cxnId="{E50D2F38-06E3-4B83-874C-EB6CAC5BC638}">
      <dgm:prSet/>
      <dgm:spPr/>
      <dgm:t>
        <a:bodyPr/>
        <a:lstStyle/>
        <a:p>
          <a:endParaRPr lang="en-US"/>
        </a:p>
      </dgm:t>
    </dgm:pt>
    <dgm:pt modelId="{E686C1EE-CEBE-4D73-9CE2-E7A4A605270A}" type="sibTrans" cxnId="{E50D2F38-06E3-4B83-874C-EB6CAC5BC638}">
      <dgm:prSet/>
      <dgm:spPr/>
      <dgm:t>
        <a:bodyPr/>
        <a:lstStyle/>
        <a:p>
          <a:endParaRPr lang="en-US"/>
        </a:p>
      </dgm:t>
    </dgm:pt>
    <dgm:pt modelId="{74531C84-6F90-4C07-BA64-487A68FB60A8}">
      <dgm:prSet custT="1"/>
      <dgm:spPr>
        <a:solidFill>
          <a:schemeClr val="bg1">
            <a:lumMod val="85000"/>
          </a:schemeClr>
        </a:solidFill>
        <a:ln w="28575">
          <a:solidFill>
            <a:srgbClr val="C24200"/>
          </a:solidFill>
        </a:ln>
      </dgm:spPr>
      <dgm:t>
        <a:bodyPr/>
        <a:lstStyle/>
        <a:p>
          <a:r>
            <a:rPr lang="en-US" sz="1500" b="1">
              <a:solidFill>
                <a:srgbClr val="00266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Draft Code Amendment</a:t>
          </a:r>
        </a:p>
      </dgm:t>
    </dgm:pt>
    <dgm:pt modelId="{1ACB3E8D-0282-4BB3-A1AE-98E4758F4A23}" type="parTrans" cxnId="{6AAB13AD-2E8E-4490-BC14-6960958B58E0}">
      <dgm:prSet/>
      <dgm:spPr/>
      <dgm:t>
        <a:bodyPr/>
        <a:lstStyle/>
        <a:p>
          <a:endParaRPr lang="en-US"/>
        </a:p>
      </dgm:t>
    </dgm:pt>
    <dgm:pt modelId="{40AEA3CB-504B-40AF-8014-D5B4B4CAAACD}" type="sibTrans" cxnId="{6AAB13AD-2E8E-4490-BC14-6960958B58E0}">
      <dgm:prSet/>
      <dgm:spPr/>
      <dgm:t>
        <a:bodyPr/>
        <a:lstStyle/>
        <a:p>
          <a:endParaRPr lang="en-US"/>
        </a:p>
      </dgm:t>
    </dgm:pt>
    <dgm:pt modelId="{9A6BF897-1F76-48F7-9B87-BAEDA25A4173}">
      <dgm:prSet custT="1"/>
      <dgm:spPr>
        <a:solidFill>
          <a:schemeClr val="bg1">
            <a:lumMod val="85000"/>
          </a:schemeClr>
        </a:solidFill>
        <a:ln w="28575">
          <a:solidFill>
            <a:srgbClr val="C24200"/>
          </a:solidFill>
        </a:ln>
      </dgm:spPr>
      <dgm:t>
        <a:bodyPr/>
        <a:lstStyle/>
        <a:p>
          <a:r>
            <a:rPr lang="en-US" sz="1500" b="1" i="0">
              <a:solidFill>
                <a:srgbClr val="00266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Planning Commission Review and Public Hearing</a:t>
          </a:r>
          <a:endParaRPr lang="en-US" sz="1500" b="1">
            <a:solidFill>
              <a:srgbClr val="002669"/>
            </a:solidFill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gm:t>
    </dgm:pt>
    <dgm:pt modelId="{7ADE5527-516A-4F6E-ADFD-BF6DB5158A49}" type="parTrans" cxnId="{E694816E-EE54-498B-86EA-0D41E33A9298}">
      <dgm:prSet/>
      <dgm:spPr/>
      <dgm:t>
        <a:bodyPr/>
        <a:lstStyle/>
        <a:p>
          <a:endParaRPr lang="en-US"/>
        </a:p>
      </dgm:t>
    </dgm:pt>
    <dgm:pt modelId="{36F101F4-F9FB-46AC-8B1C-FA621DF71085}" type="sibTrans" cxnId="{E694816E-EE54-498B-86EA-0D41E33A9298}">
      <dgm:prSet/>
      <dgm:spPr/>
      <dgm:t>
        <a:bodyPr/>
        <a:lstStyle/>
        <a:p>
          <a:endParaRPr lang="en-US"/>
        </a:p>
      </dgm:t>
    </dgm:pt>
    <dgm:pt modelId="{CBA34D7F-7E3E-479F-8A23-72C2ECE24913}">
      <dgm:prSet custT="1"/>
      <dgm:spPr>
        <a:solidFill>
          <a:schemeClr val="bg1">
            <a:lumMod val="85000"/>
          </a:schemeClr>
        </a:solidFill>
        <a:ln w="28575">
          <a:solidFill>
            <a:srgbClr val="C24200"/>
          </a:solidFill>
        </a:ln>
      </dgm:spPr>
      <dgm:t>
        <a:bodyPr/>
        <a:lstStyle/>
        <a:p>
          <a:r>
            <a:rPr lang="en-US" sz="1500" b="1" i="0">
              <a:solidFill>
                <a:srgbClr val="00266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Mayor and Council Public Hearing and Consideration</a:t>
          </a:r>
          <a:endParaRPr lang="en-US" sz="1500" b="1">
            <a:solidFill>
              <a:srgbClr val="002669"/>
            </a:solidFill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gm:t>
    </dgm:pt>
    <dgm:pt modelId="{3B0B94B4-20D5-45FE-A481-CE89041227E5}" type="parTrans" cxnId="{9E4BBB7F-863B-45C8-A2E7-2A3E3C288FAF}">
      <dgm:prSet/>
      <dgm:spPr/>
      <dgm:t>
        <a:bodyPr/>
        <a:lstStyle/>
        <a:p>
          <a:endParaRPr lang="en-US"/>
        </a:p>
      </dgm:t>
    </dgm:pt>
    <dgm:pt modelId="{F37B7D8A-9DD4-4E8A-9519-48CAFC6FD10E}" type="sibTrans" cxnId="{9E4BBB7F-863B-45C8-A2E7-2A3E3C288FAF}">
      <dgm:prSet/>
      <dgm:spPr/>
      <dgm:t>
        <a:bodyPr/>
        <a:lstStyle/>
        <a:p>
          <a:endParaRPr lang="en-US"/>
        </a:p>
      </dgm:t>
    </dgm:pt>
    <dgm:pt modelId="{7702A229-55C1-4C7D-B2A8-7519DE717A16}" type="pres">
      <dgm:prSet presAssocID="{8FE947C1-7EFD-431F-956A-B2A5B32570CC}" presName="CompostProcess" presStyleCnt="0">
        <dgm:presLayoutVars>
          <dgm:dir/>
          <dgm:resizeHandles val="exact"/>
        </dgm:presLayoutVars>
      </dgm:prSet>
      <dgm:spPr/>
    </dgm:pt>
    <dgm:pt modelId="{B7C713B2-F8CF-4560-96FD-E34ADB31F9B2}" type="pres">
      <dgm:prSet presAssocID="{8FE947C1-7EFD-431F-956A-B2A5B32570CC}" presName="arrow" presStyleLbl="bgShp" presStyleIdx="0" presStyleCnt="1"/>
      <dgm:spPr>
        <a:solidFill>
          <a:srgbClr val="002669"/>
        </a:solidFill>
      </dgm:spPr>
    </dgm:pt>
    <dgm:pt modelId="{3172912D-EBBD-4CC8-85EC-8A0B5121F6AE}" type="pres">
      <dgm:prSet presAssocID="{8FE947C1-7EFD-431F-956A-B2A5B32570CC}" presName="linearProcess" presStyleCnt="0"/>
      <dgm:spPr/>
    </dgm:pt>
    <dgm:pt modelId="{B0608EEC-839E-47AB-BFA5-5D21CAC0C4FD}" type="pres">
      <dgm:prSet presAssocID="{36170A99-6D90-42A5-B81E-DD2D56B3610F}" presName="textNode" presStyleLbl="node1" presStyleIdx="0" presStyleCnt="5">
        <dgm:presLayoutVars>
          <dgm:bulletEnabled val="1"/>
        </dgm:presLayoutVars>
      </dgm:prSet>
      <dgm:spPr/>
    </dgm:pt>
    <dgm:pt modelId="{BBF4510E-DFB0-49F6-A8C9-90E9F7E988DB}" type="pres">
      <dgm:prSet presAssocID="{120B4FE1-3617-4C70-A338-DC4E1CBCE5C0}" presName="sibTrans" presStyleCnt="0"/>
      <dgm:spPr/>
    </dgm:pt>
    <dgm:pt modelId="{A200A5E5-BD1A-45A9-8880-8759C371754C}" type="pres">
      <dgm:prSet presAssocID="{74531C84-6F90-4C07-BA64-487A68FB60A8}" presName="textNode" presStyleLbl="node1" presStyleIdx="1" presStyleCnt="5">
        <dgm:presLayoutVars>
          <dgm:bulletEnabled val="1"/>
        </dgm:presLayoutVars>
      </dgm:prSet>
      <dgm:spPr/>
    </dgm:pt>
    <dgm:pt modelId="{9EBB3361-FE2A-43A0-BBE7-C0BDAA7C44E1}" type="pres">
      <dgm:prSet presAssocID="{40AEA3CB-504B-40AF-8014-D5B4B4CAAACD}" presName="sibTrans" presStyleCnt="0"/>
      <dgm:spPr/>
    </dgm:pt>
    <dgm:pt modelId="{B1FA6EC5-878A-4AD9-9A9C-C2C6385E230E}" type="pres">
      <dgm:prSet presAssocID="{A1E24042-D5E7-4F22-9AB0-9CD6D0FB886C}" presName="textNode" presStyleLbl="node1" presStyleIdx="2" presStyleCnt="5">
        <dgm:presLayoutVars>
          <dgm:bulletEnabled val="1"/>
        </dgm:presLayoutVars>
      </dgm:prSet>
      <dgm:spPr/>
    </dgm:pt>
    <dgm:pt modelId="{A52E47DF-1DB6-4929-B124-01DC2327FE8F}" type="pres">
      <dgm:prSet presAssocID="{E686C1EE-CEBE-4D73-9CE2-E7A4A605270A}" presName="sibTrans" presStyleCnt="0"/>
      <dgm:spPr/>
    </dgm:pt>
    <dgm:pt modelId="{D5D178A7-18AB-45C9-B604-81DCAFDBBE90}" type="pres">
      <dgm:prSet presAssocID="{9A6BF897-1F76-48F7-9B87-BAEDA25A4173}" presName="textNode" presStyleLbl="node1" presStyleIdx="3" presStyleCnt="5">
        <dgm:presLayoutVars>
          <dgm:bulletEnabled val="1"/>
        </dgm:presLayoutVars>
      </dgm:prSet>
      <dgm:spPr/>
    </dgm:pt>
    <dgm:pt modelId="{862B73DD-7605-49F8-B875-4987EBF66A67}" type="pres">
      <dgm:prSet presAssocID="{36F101F4-F9FB-46AC-8B1C-FA621DF71085}" presName="sibTrans" presStyleCnt="0"/>
      <dgm:spPr/>
    </dgm:pt>
    <dgm:pt modelId="{CA8ED76E-7D63-4687-9A00-018CC4457D98}" type="pres">
      <dgm:prSet presAssocID="{CBA34D7F-7E3E-479F-8A23-72C2ECE24913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158AF10B-FBDA-4A04-BC7B-BD39AE4905AD}" type="presOf" srcId="{74531C84-6F90-4C07-BA64-487A68FB60A8}" destId="{A200A5E5-BD1A-45A9-8880-8759C371754C}" srcOrd="0" destOrd="0" presId="urn:microsoft.com/office/officeart/2005/8/layout/hProcess9"/>
    <dgm:cxn modelId="{9F325015-D1F5-47B4-9C0B-DCE8B95542B3}" type="presOf" srcId="{A1E24042-D5E7-4F22-9AB0-9CD6D0FB886C}" destId="{B1FA6EC5-878A-4AD9-9A9C-C2C6385E230E}" srcOrd="0" destOrd="0" presId="urn:microsoft.com/office/officeart/2005/8/layout/hProcess9"/>
    <dgm:cxn modelId="{3820AE2B-4480-4CC3-A0B0-41648D996DAB}" type="presOf" srcId="{36170A99-6D90-42A5-B81E-DD2D56B3610F}" destId="{B0608EEC-839E-47AB-BFA5-5D21CAC0C4FD}" srcOrd="0" destOrd="0" presId="urn:microsoft.com/office/officeart/2005/8/layout/hProcess9"/>
    <dgm:cxn modelId="{E50D2F38-06E3-4B83-874C-EB6CAC5BC638}" srcId="{8FE947C1-7EFD-431F-956A-B2A5B32570CC}" destId="{A1E24042-D5E7-4F22-9AB0-9CD6D0FB886C}" srcOrd="2" destOrd="0" parTransId="{77DD0CFA-609E-41A1-A9F5-BFD1264C1B6A}" sibTransId="{E686C1EE-CEBE-4D73-9CE2-E7A4A605270A}"/>
    <dgm:cxn modelId="{E694816E-EE54-498B-86EA-0D41E33A9298}" srcId="{8FE947C1-7EFD-431F-956A-B2A5B32570CC}" destId="{9A6BF897-1F76-48F7-9B87-BAEDA25A4173}" srcOrd="3" destOrd="0" parTransId="{7ADE5527-516A-4F6E-ADFD-BF6DB5158A49}" sibTransId="{36F101F4-F9FB-46AC-8B1C-FA621DF71085}"/>
    <dgm:cxn modelId="{9E4BBB7F-863B-45C8-A2E7-2A3E3C288FAF}" srcId="{8FE947C1-7EFD-431F-956A-B2A5B32570CC}" destId="{CBA34D7F-7E3E-479F-8A23-72C2ECE24913}" srcOrd="4" destOrd="0" parTransId="{3B0B94B4-20D5-45FE-A481-CE89041227E5}" sibTransId="{F37B7D8A-9DD4-4E8A-9519-48CAFC6FD10E}"/>
    <dgm:cxn modelId="{5D887FA1-BBAF-4EE1-B8DF-BEB0F18A1473}" type="presOf" srcId="{CBA34D7F-7E3E-479F-8A23-72C2ECE24913}" destId="{CA8ED76E-7D63-4687-9A00-018CC4457D98}" srcOrd="0" destOrd="0" presId="urn:microsoft.com/office/officeart/2005/8/layout/hProcess9"/>
    <dgm:cxn modelId="{6AAB13AD-2E8E-4490-BC14-6960958B58E0}" srcId="{8FE947C1-7EFD-431F-956A-B2A5B32570CC}" destId="{74531C84-6F90-4C07-BA64-487A68FB60A8}" srcOrd="1" destOrd="0" parTransId="{1ACB3E8D-0282-4BB3-A1AE-98E4758F4A23}" sibTransId="{40AEA3CB-504B-40AF-8014-D5B4B4CAAACD}"/>
    <dgm:cxn modelId="{296A24D4-FFF1-419F-AE91-D4F930395A18}" srcId="{8FE947C1-7EFD-431F-956A-B2A5B32570CC}" destId="{36170A99-6D90-42A5-B81E-DD2D56B3610F}" srcOrd="0" destOrd="0" parTransId="{19354B85-8826-493D-A413-3F8A41867533}" sibTransId="{120B4FE1-3617-4C70-A338-DC4E1CBCE5C0}"/>
    <dgm:cxn modelId="{A19BDDEA-3919-4E10-A5C9-F40EBCDC0DEE}" type="presOf" srcId="{8FE947C1-7EFD-431F-956A-B2A5B32570CC}" destId="{7702A229-55C1-4C7D-B2A8-7519DE717A16}" srcOrd="0" destOrd="0" presId="urn:microsoft.com/office/officeart/2005/8/layout/hProcess9"/>
    <dgm:cxn modelId="{6F2296FE-7321-4CF7-98F7-0B6C60EDEBE3}" type="presOf" srcId="{9A6BF897-1F76-48F7-9B87-BAEDA25A4173}" destId="{D5D178A7-18AB-45C9-B604-81DCAFDBBE90}" srcOrd="0" destOrd="0" presId="urn:microsoft.com/office/officeart/2005/8/layout/hProcess9"/>
    <dgm:cxn modelId="{9A0CB2F7-7CE4-45A8-A0DB-6CA877381046}" type="presParOf" srcId="{7702A229-55C1-4C7D-B2A8-7519DE717A16}" destId="{B7C713B2-F8CF-4560-96FD-E34ADB31F9B2}" srcOrd="0" destOrd="0" presId="urn:microsoft.com/office/officeart/2005/8/layout/hProcess9"/>
    <dgm:cxn modelId="{62FC03E0-564B-46B3-BFFC-9E6E61968951}" type="presParOf" srcId="{7702A229-55C1-4C7D-B2A8-7519DE717A16}" destId="{3172912D-EBBD-4CC8-85EC-8A0B5121F6AE}" srcOrd="1" destOrd="0" presId="urn:microsoft.com/office/officeart/2005/8/layout/hProcess9"/>
    <dgm:cxn modelId="{F1BDCD5D-A889-496D-9AD8-DD55BB8C4155}" type="presParOf" srcId="{3172912D-EBBD-4CC8-85EC-8A0B5121F6AE}" destId="{B0608EEC-839E-47AB-BFA5-5D21CAC0C4FD}" srcOrd="0" destOrd="0" presId="urn:microsoft.com/office/officeart/2005/8/layout/hProcess9"/>
    <dgm:cxn modelId="{07BCE642-FB5B-4D0F-822A-78C4C4086AEF}" type="presParOf" srcId="{3172912D-EBBD-4CC8-85EC-8A0B5121F6AE}" destId="{BBF4510E-DFB0-49F6-A8C9-90E9F7E988DB}" srcOrd="1" destOrd="0" presId="urn:microsoft.com/office/officeart/2005/8/layout/hProcess9"/>
    <dgm:cxn modelId="{1C3C4EE8-2052-4C27-97AE-BABFEE6D9C0A}" type="presParOf" srcId="{3172912D-EBBD-4CC8-85EC-8A0B5121F6AE}" destId="{A200A5E5-BD1A-45A9-8880-8759C371754C}" srcOrd="2" destOrd="0" presId="urn:microsoft.com/office/officeart/2005/8/layout/hProcess9"/>
    <dgm:cxn modelId="{06E2FE2D-092A-49D8-9604-EB46C07F70A6}" type="presParOf" srcId="{3172912D-EBBD-4CC8-85EC-8A0B5121F6AE}" destId="{9EBB3361-FE2A-43A0-BBE7-C0BDAA7C44E1}" srcOrd="3" destOrd="0" presId="urn:microsoft.com/office/officeart/2005/8/layout/hProcess9"/>
    <dgm:cxn modelId="{FCED1404-A789-4ADF-887A-F0A275191665}" type="presParOf" srcId="{3172912D-EBBD-4CC8-85EC-8A0B5121F6AE}" destId="{B1FA6EC5-878A-4AD9-9A9C-C2C6385E230E}" srcOrd="4" destOrd="0" presId="urn:microsoft.com/office/officeart/2005/8/layout/hProcess9"/>
    <dgm:cxn modelId="{61D08D7C-8B7B-4FB3-AB7B-0CBD04E3B08D}" type="presParOf" srcId="{3172912D-EBBD-4CC8-85EC-8A0B5121F6AE}" destId="{A52E47DF-1DB6-4929-B124-01DC2327FE8F}" srcOrd="5" destOrd="0" presId="urn:microsoft.com/office/officeart/2005/8/layout/hProcess9"/>
    <dgm:cxn modelId="{C6F4C36B-E343-4462-BFB5-146A471E2640}" type="presParOf" srcId="{3172912D-EBBD-4CC8-85EC-8A0B5121F6AE}" destId="{D5D178A7-18AB-45C9-B604-81DCAFDBBE90}" srcOrd="6" destOrd="0" presId="urn:microsoft.com/office/officeart/2005/8/layout/hProcess9"/>
    <dgm:cxn modelId="{081D93C5-A96E-42D1-84FB-2A666CE4A440}" type="presParOf" srcId="{3172912D-EBBD-4CC8-85EC-8A0B5121F6AE}" destId="{862B73DD-7605-49F8-B875-4987EBF66A67}" srcOrd="7" destOrd="0" presId="urn:microsoft.com/office/officeart/2005/8/layout/hProcess9"/>
    <dgm:cxn modelId="{961B7407-219D-483D-90DE-BFAF3766964A}" type="presParOf" srcId="{3172912D-EBBD-4CC8-85EC-8A0B5121F6AE}" destId="{CA8ED76E-7D63-4687-9A00-018CC4457D98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C713B2-F8CF-4560-96FD-E34ADB31F9B2}">
      <dsp:nvSpPr>
        <dsp:cNvPr id="0" name=""/>
        <dsp:cNvSpPr/>
      </dsp:nvSpPr>
      <dsp:spPr>
        <a:xfrm>
          <a:off x="723764" y="0"/>
          <a:ext cx="8202658" cy="3980475"/>
        </a:xfrm>
        <a:prstGeom prst="rightArrow">
          <a:avLst/>
        </a:prstGeom>
        <a:solidFill>
          <a:srgbClr val="00266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608EEC-839E-47AB-BFA5-5D21CAC0C4FD}">
      <dsp:nvSpPr>
        <dsp:cNvPr id="0" name=""/>
        <dsp:cNvSpPr/>
      </dsp:nvSpPr>
      <dsp:spPr>
        <a:xfrm>
          <a:off x="2827" y="1194142"/>
          <a:ext cx="1701976" cy="1592190"/>
        </a:xfrm>
        <a:prstGeom prst="roundRect">
          <a:avLst/>
        </a:prstGeom>
        <a:solidFill>
          <a:schemeClr val="bg1">
            <a:lumMod val="85000"/>
          </a:schemeClr>
        </a:solidFill>
        <a:ln w="28575" cap="flat" cmpd="sng" algn="ctr">
          <a:solidFill>
            <a:srgbClr val="C242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>
              <a:solidFill>
                <a:srgbClr val="00266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Request for Mayor and Council Initiation</a:t>
          </a:r>
          <a:endParaRPr lang="en-US" sz="1500" b="1" kern="1200">
            <a:solidFill>
              <a:srgbClr val="002669"/>
            </a:solidFill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sp:txBody>
      <dsp:txXfrm>
        <a:off x="80551" y="1271866"/>
        <a:ext cx="1546528" cy="1436742"/>
      </dsp:txXfrm>
    </dsp:sp>
    <dsp:sp modelId="{A200A5E5-BD1A-45A9-8880-8759C371754C}">
      <dsp:nvSpPr>
        <dsp:cNvPr id="0" name=""/>
        <dsp:cNvSpPr/>
      </dsp:nvSpPr>
      <dsp:spPr>
        <a:xfrm>
          <a:off x="1988466" y="1194142"/>
          <a:ext cx="1701976" cy="1592190"/>
        </a:xfrm>
        <a:prstGeom prst="roundRect">
          <a:avLst/>
        </a:prstGeom>
        <a:solidFill>
          <a:schemeClr val="bg1">
            <a:lumMod val="85000"/>
          </a:schemeClr>
        </a:solidFill>
        <a:ln w="28575" cap="flat" cmpd="sng" algn="ctr">
          <a:solidFill>
            <a:srgbClr val="C242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>
              <a:solidFill>
                <a:srgbClr val="00266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Draft Code Amendment</a:t>
          </a:r>
        </a:p>
      </dsp:txBody>
      <dsp:txXfrm>
        <a:off x="2066190" y="1271866"/>
        <a:ext cx="1546528" cy="1436742"/>
      </dsp:txXfrm>
    </dsp:sp>
    <dsp:sp modelId="{B1FA6EC5-878A-4AD9-9A9C-C2C6385E230E}">
      <dsp:nvSpPr>
        <dsp:cNvPr id="0" name=""/>
        <dsp:cNvSpPr/>
      </dsp:nvSpPr>
      <dsp:spPr>
        <a:xfrm>
          <a:off x="3974105" y="1194142"/>
          <a:ext cx="1701976" cy="1592190"/>
        </a:xfrm>
        <a:prstGeom prst="roundRect">
          <a:avLst/>
        </a:prstGeom>
        <a:solidFill>
          <a:schemeClr val="bg1">
            <a:lumMod val="85000"/>
          </a:schemeClr>
        </a:solidFill>
        <a:ln w="28575" cap="flat" cmpd="sng" algn="ctr">
          <a:solidFill>
            <a:srgbClr val="C242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>
              <a:solidFill>
                <a:srgbClr val="00266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Community Engagement and Input</a:t>
          </a:r>
          <a:endParaRPr lang="en-US" sz="1500" b="1" kern="1200">
            <a:solidFill>
              <a:srgbClr val="002669"/>
            </a:solidFill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sp:txBody>
      <dsp:txXfrm>
        <a:off x="4051829" y="1271866"/>
        <a:ext cx="1546528" cy="1436742"/>
      </dsp:txXfrm>
    </dsp:sp>
    <dsp:sp modelId="{D5D178A7-18AB-45C9-B604-81DCAFDBBE90}">
      <dsp:nvSpPr>
        <dsp:cNvPr id="0" name=""/>
        <dsp:cNvSpPr/>
      </dsp:nvSpPr>
      <dsp:spPr>
        <a:xfrm>
          <a:off x="5959744" y="1194142"/>
          <a:ext cx="1701976" cy="1592190"/>
        </a:xfrm>
        <a:prstGeom prst="roundRect">
          <a:avLst/>
        </a:prstGeom>
        <a:solidFill>
          <a:schemeClr val="bg1">
            <a:lumMod val="85000"/>
          </a:schemeClr>
        </a:solidFill>
        <a:ln w="28575" cap="flat" cmpd="sng" algn="ctr">
          <a:solidFill>
            <a:srgbClr val="C242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>
              <a:solidFill>
                <a:srgbClr val="00266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Planning Commission Review and Public Hearing</a:t>
          </a:r>
          <a:endParaRPr lang="en-US" sz="1500" b="1" kern="1200">
            <a:solidFill>
              <a:srgbClr val="002669"/>
            </a:solidFill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sp:txBody>
      <dsp:txXfrm>
        <a:off x="6037468" y="1271866"/>
        <a:ext cx="1546528" cy="1436742"/>
      </dsp:txXfrm>
    </dsp:sp>
    <dsp:sp modelId="{CA8ED76E-7D63-4687-9A00-018CC4457D98}">
      <dsp:nvSpPr>
        <dsp:cNvPr id="0" name=""/>
        <dsp:cNvSpPr/>
      </dsp:nvSpPr>
      <dsp:spPr>
        <a:xfrm>
          <a:off x="7945383" y="1194142"/>
          <a:ext cx="1701976" cy="1592190"/>
        </a:xfrm>
        <a:prstGeom prst="roundRect">
          <a:avLst/>
        </a:prstGeom>
        <a:solidFill>
          <a:schemeClr val="bg1">
            <a:lumMod val="85000"/>
          </a:schemeClr>
        </a:solidFill>
        <a:ln w="28575" cap="flat" cmpd="sng" algn="ctr">
          <a:solidFill>
            <a:srgbClr val="C242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>
              <a:solidFill>
                <a:srgbClr val="00266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Mayor and Council Public Hearing and Consideration</a:t>
          </a:r>
          <a:endParaRPr lang="en-US" sz="1500" b="1" kern="1200">
            <a:solidFill>
              <a:srgbClr val="002669"/>
            </a:solidFill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sp:txBody>
      <dsp:txXfrm>
        <a:off x="8023107" y="1271866"/>
        <a:ext cx="1546528" cy="1436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6F0D966C-6439-8746-A569-F194034E036A}" type="datetimeFigureOut">
              <a:rPr lang="en-US" smtClean="0"/>
              <a:t>07/28/2026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DFC955C0-CA1B-4545-9CEF-777635B17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64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arp.org/livable-communities/housing/info-2023/slideshow-abcs-of-adus.html#:~:text=The%20ABCs%20of%20ADUs%20is,visiting%20AARP.org%2FADUs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268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832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221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262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497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324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174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8086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1289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1580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053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Community and City staff stakeholders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8269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5272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August 12 tentative, go through all of the comments, and see if there is anything additional to add.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7973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075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055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CODE Changes mostly related to language clarifications and application submittal requirements.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795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343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This grant allows us to reach out to our community to get designs that are reflective of the various benefits of an ADU and our unique Tucson aesthetics. *include the benefits of having a model plan library </a:t>
            </a:r>
          </a:p>
          <a:p>
            <a:r>
              <a:rPr lang="en-US">
                <a:cs typeface="Calibri"/>
              </a:rPr>
              <a:t>Share link to ABCs of ADUs: </a:t>
            </a:r>
            <a:r>
              <a:rPr lang="en-US">
                <a:hlinkClick r:id="rId3"/>
              </a:rPr>
              <a:t>https://www.aarp.org/livable-communities/housing/info-2023/slideshow-abcs-of-adus.html#:~:text=The%20ABCs%20of%20ADUs%20is,visiting%20AARP.org%2FADUs</a:t>
            </a:r>
            <a:r>
              <a:rPr lang="en-US"/>
              <a:t>.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Introduce Hal Bergsma – Representative from AARP and former planner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1390">
              <a:defRPr/>
            </a:pPr>
            <a:fld id="{1837CC4F-019B-4D13-9D58-06FAE760C48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881390">
                <a:defRPr/>
              </a:pPr>
              <a:t>26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081500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776EB-7278-4FE9-4863-F49DA4010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A04632-AF6E-4C62-F2CA-291718D764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D2668F-DBBA-8CB6-FDF7-DD64B85CBB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5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438025-9915-1A07-D2EE-6E8BE49E2B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1390">
              <a:defRPr/>
            </a:pPr>
            <a:fld id="{733267B1-ECAC-425D-9B55-4A4B61D800A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881390">
                <a:defRPr/>
              </a:pPr>
              <a:t>27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30210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513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093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76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03CD2-0C32-725E-0AB5-B3F18D34C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E68B2F-9B1B-ADF2-ED6E-8C4CA56491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F68E37-089B-E538-056E-F028957E87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Currently a list of approximately 75 changes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42223-5486-B2B2-3A89-591EC1A038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266">
              <a:defRPr/>
            </a:pPr>
            <a:fld id="{DFC955C0-CA1B-4545-9CEF-777635B175C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14266">
                <a:defRPr/>
              </a:pPr>
              <a:t>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91151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on current list, reviewing an additional 15 or so changes based on survey feedback and continued staff review.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915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06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55C0-CA1B-4545-9CEF-777635B175C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156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5BA14434-D4B7-9701-C1FC-60A9B3B43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21" y="438338"/>
            <a:ext cx="3530047" cy="11833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703EC83-0752-3241-B8A7-DC6C80654840}"/>
              </a:ext>
            </a:extLst>
          </p:cNvPr>
          <p:cNvSpPr/>
          <p:nvPr userDrawn="1"/>
        </p:nvSpPr>
        <p:spPr>
          <a:xfrm>
            <a:off x="0" y="1997765"/>
            <a:ext cx="12191999" cy="4860235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71B1A525-CDCF-3343-9336-7F5319430F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0799" y="2676563"/>
            <a:ext cx="9550399" cy="265514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000" b="1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pPr lvl="0"/>
            <a:r>
              <a:rPr lang="en-US"/>
              <a:t>Tucson Development Center</a:t>
            </a:r>
          </a:p>
          <a:p>
            <a:pPr lvl="0"/>
            <a:r>
              <a:rPr lang="en-US"/>
              <a:t>Stakeholders</a:t>
            </a:r>
          </a:p>
          <a:p>
            <a:pPr lvl="0"/>
            <a:r>
              <a:rPr lang="en-US"/>
              <a:t>Luncheon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B1DEC89-921E-CC4B-8909-5573D86D27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457" y="566272"/>
            <a:ext cx="3886922" cy="38156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800" b="1" i="0" spc="300">
                <a:solidFill>
                  <a:srgbClr val="C24200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JULY 21, 2022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64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5BA14434-D4B7-9701-C1FC-60A9B3B43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21" y="438338"/>
            <a:ext cx="3530047" cy="11833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703EC83-0752-3241-B8A7-DC6C80654840}"/>
              </a:ext>
            </a:extLst>
          </p:cNvPr>
          <p:cNvSpPr/>
          <p:nvPr userDrawn="1"/>
        </p:nvSpPr>
        <p:spPr>
          <a:xfrm>
            <a:off x="0" y="1997765"/>
            <a:ext cx="12191999" cy="4860235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71B1A525-CDCF-3343-9336-7F5319430F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1944" y="2782612"/>
            <a:ext cx="8053030" cy="7159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0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pPr lvl="0"/>
            <a:r>
              <a:rPr lang="en-US"/>
              <a:t>Option 1 Title Page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AAE618D0-8B3B-C445-BDDD-51AE29DB21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1944" y="4025004"/>
            <a:ext cx="8053030" cy="3680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0" i="0">
                <a:solidFill>
                  <a:schemeClr val="bg1"/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Option 1 Subhead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B1DEC89-921E-CC4B-8909-5573D86D27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457" y="566272"/>
            <a:ext cx="3886922" cy="38156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800" b="1" i="0" spc="300">
                <a:solidFill>
                  <a:srgbClr val="C24200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MARCH 2022</a:t>
            </a:r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0FF91F1-379F-AD45-A4B6-019B1CA73B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457" y="1030022"/>
            <a:ext cx="3886922" cy="38156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800" b="1" i="0" spc="300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DOWNTOWN TUCSON, 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037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A1AB8F9-8E2A-1344-BC17-3538B913B595}"/>
              </a:ext>
            </a:extLst>
          </p:cNvPr>
          <p:cNvSpPr/>
          <p:nvPr userDrawn="1"/>
        </p:nvSpPr>
        <p:spPr>
          <a:xfrm>
            <a:off x="0" y="1997765"/>
            <a:ext cx="12191999" cy="4860235"/>
          </a:xfrm>
          <a:prstGeom prst="rect">
            <a:avLst/>
          </a:prstGeom>
          <a:solidFill>
            <a:srgbClr val="E5D086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E1570CA-F247-184C-AB31-E0C2AC0A46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1944" y="2782612"/>
            <a:ext cx="8053030" cy="7159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000" b="0" i="0">
                <a:solidFill>
                  <a:srgbClr val="002669"/>
                </a:solidFill>
                <a:latin typeface="Lato" panose="020F0502020204030203" pitchFamily="34" charset="77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pPr lvl="0"/>
            <a:r>
              <a:rPr lang="en-US"/>
              <a:t>Option 2 Title Page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A5863CC8-59E4-A441-A696-8E07B2F842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1944" y="4025004"/>
            <a:ext cx="8053030" cy="3680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 spc="300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/>
              <a:t>MARCH 2022</a:t>
            </a:r>
          </a:p>
        </p:txBody>
      </p:sp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E305DE9B-E3C4-E74C-7633-57B9DDF769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21" y="438338"/>
            <a:ext cx="3530047" cy="1183368"/>
          </a:xfrm>
          <a:prstGeom prst="rect">
            <a:avLst/>
          </a:prstGeom>
        </p:spPr>
      </p:pic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377D6E50-0BD1-8555-D6F1-8D26C5CB20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457" y="566272"/>
            <a:ext cx="3886922" cy="38156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800" b="1" i="0" spc="300">
                <a:solidFill>
                  <a:srgbClr val="C24200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MARCH 2022</a:t>
            </a:r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F4787FDC-607F-6333-7E82-649331BD510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457" y="1030022"/>
            <a:ext cx="3886922" cy="38156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800" b="1" i="0" spc="300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DOWNTOWN TUCSON, 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310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logo&#10;&#10;Description automatically generated">
            <a:extLst>
              <a:ext uri="{FF2B5EF4-FFF2-40B4-BE49-F238E27FC236}">
                <a16:creationId xmlns:a16="http://schemas.microsoft.com/office/drawing/2014/main" id="{DA183700-2B47-0407-9B7C-4EB5994CDB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4" y="5667591"/>
            <a:ext cx="2201303" cy="73793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EF832D8-75C7-B04B-A3A0-F30318EF8448}"/>
              </a:ext>
            </a:extLst>
          </p:cNvPr>
          <p:cNvSpPr/>
          <p:nvPr userDrawn="1"/>
        </p:nvSpPr>
        <p:spPr>
          <a:xfrm>
            <a:off x="0" y="6546273"/>
            <a:ext cx="12191999" cy="311727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AF8F514-8591-4043-9600-3E1BB7481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9536" y="1065799"/>
            <a:ext cx="9428018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Header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FEBC38D-4039-8E40-8A51-74BFFABAD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39536" y="2155827"/>
            <a:ext cx="9428018" cy="4918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Description of concepts and details goes right here.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A42C5CF-F74F-314B-948C-DD9EDFD396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38299" y="2861414"/>
            <a:ext cx="8929255" cy="1513162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final idea</a:t>
            </a:r>
          </a:p>
        </p:txBody>
      </p:sp>
    </p:spTree>
    <p:extLst>
      <p:ext uri="{BB962C8B-B14F-4D97-AF65-F5344CB8AC3E}">
        <p14:creationId xmlns:p14="http://schemas.microsoft.com/office/powerpoint/2010/main" val="1252440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1D3140D8-CD1E-2CBB-E750-A9B4630368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673" y="5932800"/>
            <a:ext cx="2201303" cy="737936"/>
          </a:xfrm>
          <a:prstGeom prst="rect">
            <a:avLst/>
          </a:prstGeom>
        </p:spPr>
      </p:pic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AA98C05F-A803-464F-9B10-BA952197E1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3559617"/>
            <a:ext cx="3849687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Image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840E373-45CB-C64D-BCD3-5082541C19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4325082"/>
            <a:ext cx="3849687" cy="617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bg2">
                    <a:lumMod val="10000"/>
                  </a:schemeClr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Description of images and description of topics.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EC51B4-5BEE-CD41-9A4B-9CB6F41896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726113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1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endParaRPr lang="en-US"/>
          </a:p>
          <a:p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4148476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21AD77-C770-E4E6-1E1D-836E7AD16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E66F99-324F-87C4-BAA1-7FC0EE18E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343E5C-C93A-8A51-A4B8-7D5DA4989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214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601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F832D8-75C7-B04B-A3A0-F30318EF8448}"/>
              </a:ext>
            </a:extLst>
          </p:cNvPr>
          <p:cNvSpPr/>
          <p:nvPr userDrawn="1"/>
        </p:nvSpPr>
        <p:spPr>
          <a:xfrm>
            <a:off x="0" y="1"/>
            <a:ext cx="2905125" cy="6858000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AF8F514-8591-4043-9600-3E1BB7481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486" y="1079798"/>
            <a:ext cx="8194964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Header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FEBC38D-4039-8E40-8A51-74BFFABAD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06486" y="2155827"/>
            <a:ext cx="8194964" cy="4918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Description of concepts and details goes right here.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A42C5CF-F74F-314B-948C-DD9EDFD396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06487" y="2861414"/>
            <a:ext cx="8194964" cy="1513162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final idea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B4D18C5A-C662-FC79-E1A2-90D9572DA3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4" y="5667590"/>
            <a:ext cx="2201303" cy="73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27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mun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A6CCB8-E5CC-F280-923C-1919203FB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8384-C1B0-FA4E-A3B4-5F1E84A27CF0}" type="datetimeFigureOut">
              <a:rPr lang="en-US" smtClean="0"/>
              <a:t>07/28/2026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6C9B8F-B7F6-A784-581B-00D34928B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2BDC2C-6E7F-EE27-DCA1-D3CAD5BE1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8559F-5609-EF48-9A2A-F966670DC5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D6FAAAB-DFE0-9C86-16F1-257755E11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001" y="139498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EA6660"/>
                </a:solidFill>
                <a:latin typeface="DM Serif Display" pitchFamily="2" charset="0"/>
              </a:rPr>
              <a:t>Click to edit Master title style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AFBF4468-0227-C02E-D9E4-C047C52DCB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5000" y="2920999"/>
            <a:ext cx="8036025" cy="50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5477F7A0-89E9-33FC-7705-457FBF90D5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5001" y="3429000"/>
            <a:ext cx="8035599" cy="2103438"/>
          </a:xfrm>
        </p:spPr>
        <p:txBody>
          <a:bodyPr/>
          <a:lstStyle>
            <a:lvl1pPr>
              <a:defRPr lang="en-US" sz="1600" b="0" i="0" u="none" strike="noStrike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CEF4C2-A4F5-697B-CA2D-3639B71A41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C4F57C-B356-C466-608B-C8BCFFA73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529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Gen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6128C1FA-3BA3-3A54-70F5-21180B5452E1}"/>
              </a:ext>
            </a:extLst>
          </p:cNvPr>
          <p:cNvGrpSpPr/>
          <p:nvPr/>
        </p:nvGrpSpPr>
        <p:grpSpPr>
          <a:xfrm>
            <a:off x="-105295" y="-65988"/>
            <a:ext cx="12442871" cy="1360602"/>
            <a:chOff x="-105295" y="-65988"/>
            <a:chExt cx="12402589" cy="136060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B612F1-8664-611F-8DE5-A8E7818CBF4A}"/>
                </a:ext>
              </a:extLst>
            </p:cNvPr>
            <p:cNvSpPr/>
            <p:nvPr/>
          </p:nvSpPr>
          <p:spPr>
            <a:xfrm>
              <a:off x="-105295" y="-65988"/>
              <a:ext cx="12402589" cy="128469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24CD40C-F6BC-3FA3-D423-19AB4A8779F5}"/>
                </a:ext>
              </a:extLst>
            </p:cNvPr>
            <p:cNvSpPr/>
            <p:nvPr/>
          </p:nvSpPr>
          <p:spPr>
            <a:xfrm>
              <a:off x="-10160" y="1181154"/>
              <a:ext cx="12192000" cy="1134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9F05DB49-ED80-67E3-27C7-66FCBE31B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214" y="-5267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z="4000">
                <a:solidFill>
                  <a:srgbClr val="EA6660"/>
                </a:solidFill>
                <a:latin typeface="DM Serif Display" pitchFamily="2" charset="0"/>
              </a:rPr>
              <a:t>Click to edit Master title style</a:t>
            </a:r>
          </a:p>
        </p:txBody>
      </p:sp>
      <p:sp>
        <p:nvSpPr>
          <p:cNvPr id="9" name="Text Placeholder 35">
            <a:extLst>
              <a:ext uri="{FF2B5EF4-FFF2-40B4-BE49-F238E27FC236}">
                <a16:creationId xmlns:a16="http://schemas.microsoft.com/office/drawing/2014/main" id="{55A0E9C9-80B8-C41D-D386-9279B89E27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6618" y="2855816"/>
            <a:ext cx="8035599" cy="3237530"/>
          </a:xfrm>
        </p:spPr>
        <p:txBody>
          <a:bodyPr>
            <a:normAutofit/>
          </a:bodyPr>
          <a:lstStyle>
            <a:lvl1pPr>
              <a:defRPr lang="en-US" sz="2000" b="0" i="0" u="none" strike="noStrike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64D100-92A9-6BDE-4155-491832DF7B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25396" y="410509"/>
            <a:ext cx="1645782" cy="399196"/>
          </a:xfrm>
          <a:prstGeom prst="rect">
            <a:avLst/>
          </a:prstGeom>
        </p:spPr>
      </p:pic>
      <p:pic>
        <p:nvPicPr>
          <p:cNvPr id="5" name="Picture 4" descr="A white circle with red and blue text&#10;&#10;Description automatically generated">
            <a:extLst>
              <a:ext uri="{FF2B5EF4-FFF2-40B4-BE49-F238E27FC236}">
                <a16:creationId xmlns:a16="http://schemas.microsoft.com/office/drawing/2014/main" id="{B2F0BB27-3095-1C2E-722E-CA144A3BCE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03" y="-337287"/>
            <a:ext cx="1943073" cy="1943073"/>
          </a:xfrm>
          <a:prstGeom prst="rect">
            <a:avLst/>
          </a:prstGeom>
        </p:spPr>
      </p:pic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29FC82F9-4F38-5517-18C7-FDACCF3BA8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6618" y="2117757"/>
            <a:ext cx="8036025" cy="50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3477660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portation 2-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A68362-4B99-92B7-CDED-3ACD552307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D6FAAAB-DFE0-9C86-16F1-257755E11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001" y="1394984"/>
            <a:ext cx="10515600" cy="1089135"/>
          </a:xfrm>
        </p:spPr>
        <p:txBody>
          <a:bodyPr>
            <a:normAutofit/>
          </a:bodyPr>
          <a:lstStyle/>
          <a:p>
            <a:endParaRPr lang="en-US" sz="4000">
              <a:solidFill>
                <a:srgbClr val="EA6660"/>
              </a:solidFill>
              <a:latin typeface="DM Serif Display" pitchFamily="2" charset="0"/>
            </a:endParaRPr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B004327C-5434-28CF-5ED1-5B3845D213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5000" y="2484119"/>
            <a:ext cx="5521000" cy="50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5">
            <a:extLst>
              <a:ext uri="{FF2B5EF4-FFF2-40B4-BE49-F238E27FC236}">
                <a16:creationId xmlns:a16="http://schemas.microsoft.com/office/drawing/2014/main" id="{C0A19AB1-218C-B6B3-F3F1-6AEECC7CBC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5001" y="2992120"/>
            <a:ext cx="5520707" cy="2212546"/>
          </a:xfrm>
        </p:spPr>
        <p:txBody>
          <a:bodyPr/>
          <a:lstStyle>
            <a:lvl1pPr>
              <a:defRPr lang="en-US" sz="1600" b="0" i="0" u="none" strike="noStrike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D5E87923-7271-016F-08CB-4961EFA9D8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46800" y="2484119"/>
            <a:ext cx="5521291" cy="50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5">
            <a:extLst>
              <a:ext uri="{FF2B5EF4-FFF2-40B4-BE49-F238E27FC236}">
                <a16:creationId xmlns:a16="http://schemas.microsoft.com/office/drawing/2014/main" id="{A62E3AF5-DF50-35C6-1E7A-80A7B02E314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46801" y="2992120"/>
            <a:ext cx="5520998" cy="2212546"/>
          </a:xfrm>
        </p:spPr>
        <p:txBody>
          <a:bodyPr/>
          <a:lstStyle>
            <a:lvl1pPr>
              <a:defRPr lang="en-US" sz="1600" b="0" i="0" u="none" strike="noStrike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0703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A1AB8F9-8E2A-1344-BC17-3538B913B595}"/>
              </a:ext>
            </a:extLst>
          </p:cNvPr>
          <p:cNvSpPr/>
          <p:nvPr userDrawn="1"/>
        </p:nvSpPr>
        <p:spPr>
          <a:xfrm>
            <a:off x="0" y="1997765"/>
            <a:ext cx="12191999" cy="4860235"/>
          </a:xfrm>
          <a:prstGeom prst="rect">
            <a:avLst/>
          </a:prstGeom>
          <a:solidFill>
            <a:srgbClr val="E5D086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E1570CA-F247-184C-AB31-E0C2AC0A46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1944" y="2782612"/>
            <a:ext cx="8053030" cy="7159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000" b="0" i="0">
                <a:solidFill>
                  <a:srgbClr val="002669"/>
                </a:solidFill>
                <a:latin typeface="Lato" panose="020F0502020204030203" pitchFamily="34" charset="77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pPr lvl="0"/>
            <a:r>
              <a:rPr lang="en-US"/>
              <a:t>Option 2 Title Page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A5863CC8-59E4-A441-A696-8E07B2F842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1944" y="4025004"/>
            <a:ext cx="8053030" cy="3680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 spc="300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/>
              <a:t>MARCH 2022</a:t>
            </a:r>
          </a:p>
        </p:txBody>
      </p:sp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E305DE9B-E3C4-E74C-7633-57B9DDF769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21" y="438338"/>
            <a:ext cx="3530047" cy="1183368"/>
          </a:xfrm>
          <a:prstGeom prst="rect">
            <a:avLst/>
          </a:prstGeom>
        </p:spPr>
      </p:pic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377D6E50-0BD1-8555-D6F1-8D26C5CB20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457" y="566272"/>
            <a:ext cx="3886922" cy="38156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800" b="1" i="0" spc="300">
                <a:solidFill>
                  <a:srgbClr val="C24200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MARCH 2022</a:t>
            </a:r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F4787FDC-607F-6333-7E82-649331BD510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457" y="1030022"/>
            <a:ext cx="3886922" cy="38156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800" b="1" i="0" spc="300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DOWNTOWN TUCSON, 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47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viroment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432791-88FA-ED55-DD58-DCE09284A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A6CCB8-E5CC-F280-923C-1919203FB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8384-C1B0-FA4E-A3B4-5F1E84A27CF0}" type="datetimeFigureOut">
              <a:rPr lang="en-US" smtClean="0"/>
              <a:t>07/28/2026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6C9B8F-B7F6-A784-581B-00D34928B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2BDC2C-6E7F-EE27-DCA1-D3CAD5BE1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8559F-5609-EF48-9A2A-F966670DC5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D6FAAAB-DFE0-9C86-16F1-257755E11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001" y="139498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EA6660"/>
                </a:solidFill>
                <a:latin typeface="DM Serif Display" pitchFamily="2" charset="0"/>
              </a:rPr>
              <a:t>Click to edit Master title style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AFBF4468-0227-C02E-D9E4-C047C52DCB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5000" y="2920999"/>
            <a:ext cx="8036025" cy="50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5477F7A0-89E9-33FC-7705-457FBF90D5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5001" y="3429000"/>
            <a:ext cx="8035599" cy="2103438"/>
          </a:xfrm>
        </p:spPr>
        <p:txBody>
          <a:bodyPr/>
          <a:lstStyle>
            <a:lvl1pPr>
              <a:defRPr lang="en-US" sz="1600" b="0" i="0" u="none" strike="noStrike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BCCB61-A04A-186E-8C9F-F899279429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556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Gen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DD3B992-CDBF-01FD-1CEC-2F4A76E943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6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F05DB49-ED80-67E3-27C7-66FCBE31B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043" y="1945889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z="4000">
                <a:solidFill>
                  <a:srgbClr val="EA6660"/>
                </a:solidFill>
                <a:latin typeface="DM Serif Display" pitchFamily="2" charset="0"/>
              </a:rPr>
              <a:t>Click to edit Master title style</a:t>
            </a:r>
          </a:p>
        </p:txBody>
      </p:sp>
      <p:sp>
        <p:nvSpPr>
          <p:cNvPr id="9" name="Text Placeholder 35">
            <a:extLst>
              <a:ext uri="{FF2B5EF4-FFF2-40B4-BE49-F238E27FC236}">
                <a16:creationId xmlns:a16="http://schemas.microsoft.com/office/drawing/2014/main" id="{55A0E9C9-80B8-C41D-D386-9279B89E27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7044" y="3271453"/>
            <a:ext cx="8035599" cy="3237530"/>
          </a:xfrm>
        </p:spPr>
        <p:txBody>
          <a:bodyPr>
            <a:normAutofit/>
          </a:bodyPr>
          <a:lstStyle>
            <a:lvl1pPr>
              <a:defRPr lang="en-US" sz="2000" b="0" i="0" u="none" strike="noStrike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30932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ranspor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A68362-4B99-92B7-CDED-3ACD55230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A6CCB8-E5CC-F280-923C-1919203FB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8384-C1B0-FA4E-A3B4-5F1E84A27CF0}" type="datetimeFigureOut">
              <a:rPr lang="en-US" smtClean="0"/>
              <a:t>07/28/2026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6C9B8F-B7F6-A784-581B-00D34928B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2BDC2C-6E7F-EE27-DCA1-D3CAD5BE1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8559F-5609-EF48-9A2A-F966670DC5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D6FAAAB-DFE0-9C86-16F1-257755E11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001" y="139498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EA6660"/>
                </a:solidFill>
                <a:latin typeface="DM Serif Display" pitchFamily="2" charset="0"/>
              </a:rPr>
              <a:t>Click to edit Master title style</a:t>
            </a:r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B004327C-5434-28CF-5ED1-5B3845D213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5000" y="2920999"/>
            <a:ext cx="8036025" cy="50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5">
            <a:extLst>
              <a:ext uri="{FF2B5EF4-FFF2-40B4-BE49-F238E27FC236}">
                <a16:creationId xmlns:a16="http://schemas.microsoft.com/office/drawing/2014/main" id="{C0A19AB1-218C-B6B3-F3F1-6AEECC7CBC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5001" y="3429000"/>
            <a:ext cx="8035599" cy="2103438"/>
          </a:xfrm>
        </p:spPr>
        <p:txBody>
          <a:bodyPr/>
          <a:lstStyle>
            <a:lvl1pPr>
              <a:defRPr lang="en-US" sz="1600" b="0" i="0" u="none" strike="noStrike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78D95D-30A5-8781-B6B4-177E21F5F8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293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5BA14434-D4B7-9701-C1FC-60A9B3B43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21" y="438338"/>
            <a:ext cx="3530047" cy="11833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703EC83-0752-3241-B8A7-DC6C80654840}"/>
              </a:ext>
            </a:extLst>
          </p:cNvPr>
          <p:cNvSpPr/>
          <p:nvPr userDrawn="1"/>
        </p:nvSpPr>
        <p:spPr>
          <a:xfrm>
            <a:off x="0" y="1997765"/>
            <a:ext cx="12191999" cy="4860235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71B1A525-CDCF-3343-9336-7F5319430F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1944" y="2782612"/>
            <a:ext cx="8053030" cy="7159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0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pPr lvl="0"/>
            <a:r>
              <a:rPr lang="en-US"/>
              <a:t>Option 1 Title Page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AAE618D0-8B3B-C445-BDDD-51AE29DB21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1944" y="4025004"/>
            <a:ext cx="8053030" cy="3680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0" i="0">
                <a:solidFill>
                  <a:schemeClr val="bg1"/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Option 1 Subhead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B1DEC89-921E-CC4B-8909-5573D86D27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457" y="566272"/>
            <a:ext cx="3886922" cy="38156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800" b="1" i="0" spc="300">
                <a:solidFill>
                  <a:srgbClr val="C24200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MARCH 2022</a:t>
            </a:r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0FF91F1-379F-AD45-A4B6-019B1CA73B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457" y="1030022"/>
            <a:ext cx="3886922" cy="38156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800" b="1" i="0" spc="300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DOWNTOWN TUCSON, 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296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A1AB8F9-8E2A-1344-BC17-3538B913B595}"/>
              </a:ext>
            </a:extLst>
          </p:cNvPr>
          <p:cNvSpPr/>
          <p:nvPr userDrawn="1"/>
        </p:nvSpPr>
        <p:spPr>
          <a:xfrm>
            <a:off x="0" y="1997765"/>
            <a:ext cx="12191999" cy="4860235"/>
          </a:xfrm>
          <a:prstGeom prst="rect">
            <a:avLst/>
          </a:prstGeom>
          <a:solidFill>
            <a:srgbClr val="E5D086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E1570CA-F247-184C-AB31-E0C2AC0A46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1944" y="2782612"/>
            <a:ext cx="8053030" cy="7159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000" b="0" i="0">
                <a:solidFill>
                  <a:srgbClr val="002669"/>
                </a:solidFill>
                <a:latin typeface="Lato" panose="020F0502020204030203" pitchFamily="34" charset="77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pPr lvl="0"/>
            <a:r>
              <a:rPr lang="en-US"/>
              <a:t>Option 2 Title Page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A5863CC8-59E4-A441-A696-8E07B2F842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1944" y="4025004"/>
            <a:ext cx="8053030" cy="3680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 spc="300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/>
              <a:t>MARCH 2022</a:t>
            </a:r>
          </a:p>
        </p:txBody>
      </p:sp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E305DE9B-E3C4-E74C-7633-57B9DDF769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21" y="438338"/>
            <a:ext cx="3530047" cy="1183368"/>
          </a:xfrm>
          <a:prstGeom prst="rect">
            <a:avLst/>
          </a:prstGeom>
        </p:spPr>
      </p:pic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377D6E50-0BD1-8555-D6F1-8D26C5CB20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457" y="566272"/>
            <a:ext cx="3886922" cy="38156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800" b="1" i="0" spc="300">
                <a:solidFill>
                  <a:srgbClr val="C24200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MARCH 2022</a:t>
            </a:r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F4787FDC-607F-6333-7E82-649331BD510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457" y="1030022"/>
            <a:ext cx="3886922" cy="38156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800" b="1" i="0" spc="300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DOWNTOWN TUCSON, 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856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logo&#10;&#10;Description automatically generated">
            <a:extLst>
              <a:ext uri="{FF2B5EF4-FFF2-40B4-BE49-F238E27FC236}">
                <a16:creationId xmlns:a16="http://schemas.microsoft.com/office/drawing/2014/main" id="{DA183700-2B47-0407-9B7C-4EB5994CDB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4" y="5667591"/>
            <a:ext cx="2201303" cy="73793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EF832D8-75C7-B04B-A3A0-F30318EF8448}"/>
              </a:ext>
            </a:extLst>
          </p:cNvPr>
          <p:cNvSpPr/>
          <p:nvPr userDrawn="1"/>
        </p:nvSpPr>
        <p:spPr>
          <a:xfrm>
            <a:off x="0" y="6546273"/>
            <a:ext cx="12191999" cy="311727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AF8F514-8591-4043-9600-3E1BB7481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9536" y="1065799"/>
            <a:ext cx="9428018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Header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FEBC38D-4039-8E40-8A51-74BFFABAD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39536" y="2155827"/>
            <a:ext cx="9428018" cy="4918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Description of concepts and details goes right here.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A42C5CF-F74F-314B-948C-DD9EDFD396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38299" y="2861414"/>
            <a:ext cx="8929255" cy="1513162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final idea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EC441E38-B8F5-6A45-AC83-F2DFD125DA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2448" y="5845776"/>
            <a:ext cx="3886922" cy="38156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800" b="1" i="0" spc="300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TODAY’S SEMINAR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6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1D3140D8-CD1E-2CBB-E750-A9B4630368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673" y="5932800"/>
            <a:ext cx="2201303" cy="737936"/>
          </a:xfrm>
          <a:prstGeom prst="rect">
            <a:avLst/>
          </a:prstGeom>
        </p:spPr>
      </p:pic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AA98C05F-A803-464F-9B10-BA952197E1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3559617"/>
            <a:ext cx="3849687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Image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840E373-45CB-C64D-BCD3-5082541C19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4325082"/>
            <a:ext cx="3849687" cy="617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bg2">
                    <a:lumMod val="10000"/>
                  </a:schemeClr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Description of images and description of topics.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EC51B4-5BEE-CD41-9A4B-9CB6F41896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726113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1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endParaRPr lang="en-US"/>
          </a:p>
          <a:p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690467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F832D8-75C7-B04B-A3A0-F30318EF8448}"/>
              </a:ext>
            </a:extLst>
          </p:cNvPr>
          <p:cNvSpPr/>
          <p:nvPr userDrawn="1"/>
        </p:nvSpPr>
        <p:spPr>
          <a:xfrm>
            <a:off x="0" y="0"/>
            <a:ext cx="12191999" cy="1148172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AF8F514-8591-4043-9600-3E1BB7481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9536" y="1579974"/>
            <a:ext cx="9428018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Header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FEBC38D-4039-8E40-8A51-74BFFABAD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39536" y="2518775"/>
            <a:ext cx="9428018" cy="4918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Description of concepts and details goes right here.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A42C5CF-F74F-314B-948C-DD9EDFD396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38299" y="3442439"/>
            <a:ext cx="8929255" cy="1513162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final idea</a:t>
            </a:r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DE1E3472-9741-501E-143B-E819C9EB8B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056" y="205117"/>
            <a:ext cx="2201303" cy="73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767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logo&#10;&#10;Description automatically generated">
            <a:extLst>
              <a:ext uri="{FF2B5EF4-FFF2-40B4-BE49-F238E27FC236}">
                <a16:creationId xmlns:a16="http://schemas.microsoft.com/office/drawing/2014/main" id="{DA183700-2B47-0407-9B7C-4EB5994CDB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4" y="5667591"/>
            <a:ext cx="2201303" cy="73793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EF832D8-75C7-B04B-A3A0-F30318EF8448}"/>
              </a:ext>
            </a:extLst>
          </p:cNvPr>
          <p:cNvSpPr/>
          <p:nvPr userDrawn="1"/>
        </p:nvSpPr>
        <p:spPr>
          <a:xfrm>
            <a:off x="0" y="6546273"/>
            <a:ext cx="12191999" cy="311727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AF8F514-8591-4043-9600-3E1BB7481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9536" y="1065799"/>
            <a:ext cx="9428018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Header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FEBC38D-4039-8E40-8A51-74BFFABAD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39536" y="2155827"/>
            <a:ext cx="9428018" cy="4918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Description of concepts and details goes right here.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A42C5CF-F74F-314B-948C-DD9EDFD396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38299" y="2861414"/>
            <a:ext cx="8929255" cy="1513162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final idea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EC441E38-B8F5-6A45-AC83-F2DFD125DA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2448" y="5845776"/>
            <a:ext cx="3886922" cy="38156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800" b="1" i="0" spc="300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TODAY’S SEMINAR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3362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DB030-D5C6-D7D5-659D-2D4CE2C0A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AD9D6-E28F-3E14-F5CE-42C29E2ED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02D6B9-F814-ACDA-7E5A-FE1CBE334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0920-E7C4-4517-80F9-8275E6C6FD54}" type="datetimeFigureOut">
              <a:rPr lang="en-US" smtClean="0"/>
              <a:t>07/28/2026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AB8CB-D2C3-4DA9-C93D-B74846694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767AE-56C6-E3BB-7FF6-749244362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CE90E-0792-4B38-880C-BA7B8DBA4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13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logo&#10;&#10;Description automatically generated">
            <a:extLst>
              <a:ext uri="{FF2B5EF4-FFF2-40B4-BE49-F238E27FC236}">
                <a16:creationId xmlns:a16="http://schemas.microsoft.com/office/drawing/2014/main" id="{DA183700-2B47-0407-9B7C-4EB5994CDB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4" y="5667591"/>
            <a:ext cx="2201303" cy="73793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EF832D8-75C7-B04B-A3A0-F30318EF8448}"/>
              </a:ext>
            </a:extLst>
          </p:cNvPr>
          <p:cNvSpPr/>
          <p:nvPr userDrawn="1"/>
        </p:nvSpPr>
        <p:spPr>
          <a:xfrm>
            <a:off x="0" y="6546273"/>
            <a:ext cx="12191999" cy="311727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AF8F514-8591-4043-9600-3E1BB7481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9536" y="1065799"/>
            <a:ext cx="9428018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Header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FEBC38D-4039-8E40-8A51-74BFFABAD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39536" y="2155827"/>
            <a:ext cx="9428018" cy="4918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Description of concepts and details goes right here.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A42C5CF-F74F-314B-948C-DD9EDFD396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38299" y="2861414"/>
            <a:ext cx="8929255" cy="1513162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final idea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EC441E38-B8F5-6A45-AC83-F2DFD125DA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2448" y="5845776"/>
            <a:ext cx="3886922" cy="38156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800" b="1" i="0" spc="300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TODAY’S SEMINAR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90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logo&#10;&#10;Description automatically generated">
            <a:extLst>
              <a:ext uri="{FF2B5EF4-FFF2-40B4-BE49-F238E27FC236}">
                <a16:creationId xmlns:a16="http://schemas.microsoft.com/office/drawing/2014/main" id="{DA183700-2B47-0407-9B7C-4EB5994CDB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8764" y="5667591"/>
            <a:ext cx="2201303" cy="73793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EF832D8-75C7-B04B-A3A0-F30318EF8448}"/>
              </a:ext>
            </a:extLst>
          </p:cNvPr>
          <p:cNvSpPr/>
          <p:nvPr userDrawn="1"/>
        </p:nvSpPr>
        <p:spPr>
          <a:xfrm>
            <a:off x="0" y="6593165"/>
            <a:ext cx="12191999" cy="311727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AF8F514-8591-4043-9600-3E1BB7481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9536" y="733934"/>
            <a:ext cx="9428018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Header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FEBC38D-4039-8E40-8A51-74BFFABAD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39536" y="1633952"/>
            <a:ext cx="9428018" cy="4918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Description of concepts and details goes right here.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A42C5CF-F74F-314B-948C-DD9EDFD396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31371" y="2422437"/>
            <a:ext cx="8929255" cy="2648987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Topic 3</a:t>
            </a:r>
          </a:p>
          <a:p>
            <a:pPr lvl="0"/>
            <a:r>
              <a:rPr lang="en-US"/>
              <a:t>Topic final idea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EC441E38-B8F5-6A45-AC83-F2DFD125DA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2448" y="5845776"/>
            <a:ext cx="3886922" cy="38156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800" b="1" i="0" spc="300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TODAY’S SEMINAR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36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logo&#10;&#10;Description automatically generated">
            <a:extLst>
              <a:ext uri="{FF2B5EF4-FFF2-40B4-BE49-F238E27FC236}">
                <a16:creationId xmlns:a16="http://schemas.microsoft.com/office/drawing/2014/main" id="{DA183700-2B47-0407-9B7C-4EB5994CDB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52491" y="5706356"/>
            <a:ext cx="2201303" cy="73793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EF832D8-75C7-B04B-A3A0-F30318EF8448}"/>
              </a:ext>
            </a:extLst>
          </p:cNvPr>
          <p:cNvSpPr/>
          <p:nvPr userDrawn="1"/>
        </p:nvSpPr>
        <p:spPr>
          <a:xfrm>
            <a:off x="0" y="6546273"/>
            <a:ext cx="12191999" cy="311727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0D362C0-225A-1C04-ACF8-CA4025DC47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9536" y="689717"/>
            <a:ext cx="9428018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Header Title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4A1E7870-E2DD-ACCD-93D5-CCBB7E83EB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39536" y="1655301"/>
            <a:ext cx="9428018" cy="4918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Description of concepts and details goes right here.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536BE354-987C-3904-8F35-3946F07311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99415" y="2579311"/>
            <a:ext cx="8929255" cy="1513162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final idea</a:t>
            </a:r>
          </a:p>
        </p:txBody>
      </p:sp>
    </p:spTree>
    <p:extLst>
      <p:ext uri="{BB962C8B-B14F-4D97-AF65-F5344CB8AC3E}">
        <p14:creationId xmlns:p14="http://schemas.microsoft.com/office/powerpoint/2010/main" val="270309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F832D8-75C7-B04B-A3A0-F30318EF8448}"/>
              </a:ext>
            </a:extLst>
          </p:cNvPr>
          <p:cNvSpPr/>
          <p:nvPr userDrawn="1"/>
        </p:nvSpPr>
        <p:spPr>
          <a:xfrm>
            <a:off x="0" y="6546273"/>
            <a:ext cx="12191999" cy="311727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AF8F514-8591-4043-9600-3E1BB7481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9536" y="1065799"/>
            <a:ext cx="9428018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Header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FEBC38D-4039-8E40-8A51-74BFFABAD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39536" y="2155827"/>
            <a:ext cx="9428018" cy="4918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Description of concepts and details goes right here.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A42C5CF-F74F-314B-948C-DD9EDFD396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38299" y="2861414"/>
            <a:ext cx="8929255" cy="1513162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final idea</a:t>
            </a:r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2BAEBD75-29BE-7B47-1FF9-7C846973E1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60409" y="5667591"/>
            <a:ext cx="2201303" cy="73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0850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F832D8-75C7-B04B-A3A0-F30318EF8448}"/>
              </a:ext>
            </a:extLst>
          </p:cNvPr>
          <p:cNvSpPr/>
          <p:nvPr userDrawn="1"/>
        </p:nvSpPr>
        <p:spPr>
          <a:xfrm>
            <a:off x="0" y="1"/>
            <a:ext cx="2905125" cy="6858000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AF8F514-8591-4043-9600-3E1BB7481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486" y="1079798"/>
            <a:ext cx="8194964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Header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FEBC38D-4039-8E40-8A51-74BFFABAD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06486" y="2155827"/>
            <a:ext cx="8194964" cy="4918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Description of concepts and details goes right here.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A42C5CF-F74F-314B-948C-DD9EDFD396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06487" y="2861414"/>
            <a:ext cx="8194964" cy="1513162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final idea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B4D18C5A-C662-FC79-E1A2-90D9572DA3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8764" y="5667590"/>
            <a:ext cx="2201303" cy="73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6923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F832D8-75C7-B04B-A3A0-F30318EF8448}"/>
              </a:ext>
            </a:extLst>
          </p:cNvPr>
          <p:cNvSpPr/>
          <p:nvPr userDrawn="1"/>
        </p:nvSpPr>
        <p:spPr>
          <a:xfrm>
            <a:off x="9286875" y="0"/>
            <a:ext cx="2905125" cy="6858000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AF8F514-8591-4043-9600-3E1BB7481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5044" y="1174688"/>
            <a:ext cx="8194964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Header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FEBC38D-4039-8E40-8A51-74BFFABAD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5044" y="2250717"/>
            <a:ext cx="8194964" cy="4918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Description of concepts and details goes right here.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A42C5CF-F74F-314B-948C-DD9EDFD396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5045" y="2956304"/>
            <a:ext cx="8194964" cy="1513162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final idea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B4D18C5A-C662-FC79-E1A2-90D9572DA3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85639" y="5667589"/>
            <a:ext cx="2201303" cy="73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3498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F832D8-75C7-B04B-A3A0-F30318EF8448}"/>
              </a:ext>
            </a:extLst>
          </p:cNvPr>
          <p:cNvSpPr/>
          <p:nvPr userDrawn="1"/>
        </p:nvSpPr>
        <p:spPr>
          <a:xfrm>
            <a:off x="0" y="0"/>
            <a:ext cx="12191999" cy="1148172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AF8F514-8591-4043-9600-3E1BB7481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9265" y="230407"/>
            <a:ext cx="9428018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chemeClr val="bg1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Header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FEBC38D-4039-8E40-8A51-74BFFABAD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39536" y="1578184"/>
            <a:ext cx="9428018" cy="4918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Description of concepts and details goes right here.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A42C5CF-F74F-314B-948C-DD9EDFD396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38299" y="2282942"/>
            <a:ext cx="8929255" cy="1513162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final idea</a:t>
            </a:r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DE1E3472-9741-501E-143B-E819C9EB8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19056" y="205117"/>
            <a:ext cx="2201303" cy="73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9897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F832D8-75C7-B04B-A3A0-F30318EF8448}"/>
              </a:ext>
            </a:extLst>
          </p:cNvPr>
          <p:cNvSpPr/>
          <p:nvPr userDrawn="1"/>
        </p:nvSpPr>
        <p:spPr>
          <a:xfrm>
            <a:off x="0" y="6546273"/>
            <a:ext cx="12191999" cy="311727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AF8F514-8591-4043-9600-3E1BB7481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9536" y="1238663"/>
            <a:ext cx="9428018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Header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FEBC38D-4039-8E40-8A51-74BFFABAD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39536" y="2155827"/>
            <a:ext cx="9428018" cy="4918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Description of concepts and details goes right here.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A42C5CF-F74F-314B-948C-DD9EDFD396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38299" y="2861414"/>
            <a:ext cx="8929255" cy="1513162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final idea</a:t>
            </a:r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2BAEBD75-29BE-7B47-1FF9-7C846973E1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0145" y="287002"/>
            <a:ext cx="2201303" cy="73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7707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F832D8-75C7-B04B-A3A0-F30318EF8448}"/>
              </a:ext>
            </a:extLst>
          </p:cNvPr>
          <p:cNvSpPr/>
          <p:nvPr userDrawn="1"/>
        </p:nvSpPr>
        <p:spPr>
          <a:xfrm>
            <a:off x="0" y="6546273"/>
            <a:ext cx="12191999" cy="311727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AF8F514-8591-4043-9600-3E1BB7481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9536" y="1238663"/>
            <a:ext cx="9428018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Header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FEBC38D-4039-8E40-8A51-74BFFABAD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39536" y="2155827"/>
            <a:ext cx="9428018" cy="4918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Description of concepts and details goes right here.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A42C5CF-F74F-314B-948C-DD9EDFD396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38299" y="2861414"/>
            <a:ext cx="8929255" cy="1513162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final idea</a:t>
            </a:r>
          </a:p>
        </p:txBody>
      </p:sp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11A5FE2A-9879-3DB6-9189-ACB07D58CB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60552" y="287002"/>
            <a:ext cx="2201303" cy="73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9467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AA98C05F-A803-464F-9B10-BA952197E1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46313" y="2811471"/>
            <a:ext cx="3849687" cy="61752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Image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840E373-45CB-C64D-BCD3-5082541C19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6357" y="3600372"/>
            <a:ext cx="5489643" cy="117104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buNone/>
              <a:defRPr sz="1800" b="1" i="0">
                <a:solidFill>
                  <a:schemeClr val="bg2">
                    <a:lumMod val="10000"/>
                  </a:schemeClr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Description of images and description of topics.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EC51B4-5BEE-CD41-9A4B-9CB6F41896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737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1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DF935C09-D78C-0E29-A8EE-D767AB7442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8764" y="5667591"/>
            <a:ext cx="2201303" cy="73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5475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1D3140D8-CD1E-2CBB-E750-A9B4630368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46673" y="5932800"/>
            <a:ext cx="2201303" cy="737936"/>
          </a:xfrm>
          <a:prstGeom prst="rect">
            <a:avLst/>
          </a:prstGeom>
        </p:spPr>
      </p:pic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AA98C05F-A803-464F-9B10-BA952197E1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3559617"/>
            <a:ext cx="3849687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Image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840E373-45CB-C64D-BCD3-5082541C19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4325082"/>
            <a:ext cx="3849687" cy="617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bg2">
                    <a:lumMod val="10000"/>
                  </a:schemeClr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Description of images and description of topics.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EC51B4-5BEE-CD41-9A4B-9CB6F41896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726113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1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endParaRPr lang="en-US"/>
          </a:p>
          <a:p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482126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1D3140D8-CD1E-2CBB-E750-A9B4630368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673" y="5932800"/>
            <a:ext cx="2201303" cy="737936"/>
          </a:xfrm>
          <a:prstGeom prst="rect">
            <a:avLst/>
          </a:prstGeom>
        </p:spPr>
      </p:pic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AA98C05F-A803-464F-9B10-BA952197E1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3559617"/>
            <a:ext cx="3849687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Image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840E373-45CB-C64D-BCD3-5082541C19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4325082"/>
            <a:ext cx="3849687" cy="617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bg2">
                    <a:lumMod val="10000"/>
                  </a:schemeClr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Description of images and description of topics.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EC51B4-5BEE-CD41-9A4B-9CB6F41896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726113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1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endParaRPr lang="en-US"/>
          </a:p>
          <a:p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425366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F832D8-75C7-B04B-A3A0-F30318EF8448}"/>
              </a:ext>
            </a:extLst>
          </p:cNvPr>
          <p:cNvSpPr/>
          <p:nvPr userDrawn="1"/>
        </p:nvSpPr>
        <p:spPr>
          <a:xfrm>
            <a:off x="0" y="6546273"/>
            <a:ext cx="12191999" cy="311727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03EFFC5-872E-7440-8F29-29237E5616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8764" y="5717728"/>
            <a:ext cx="2027814" cy="491861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AF8F514-8591-4043-9600-3E1BB7481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9536" y="1065799"/>
            <a:ext cx="9428018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002669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Header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FEBC38D-4039-8E40-8A51-74BFFABAD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39536" y="2155827"/>
            <a:ext cx="9428018" cy="4918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Description of concepts and details goes right here.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A42C5CF-F74F-314B-948C-DD9EDFD396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38299" y="2861414"/>
            <a:ext cx="8929255" cy="1513162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final idea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EC441E38-B8F5-6A45-AC83-F2DFD125DA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2448" y="5845776"/>
            <a:ext cx="3886922" cy="38156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800" b="1" i="0" spc="300">
                <a:solidFill>
                  <a:srgbClr val="002669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TODAY’S SEMINAR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8618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5BA14434-D4B7-9701-C1FC-60A9B3B433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21" y="438338"/>
            <a:ext cx="3530047" cy="11833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703EC83-0752-3241-B8A7-DC6C80654840}"/>
              </a:ext>
            </a:extLst>
          </p:cNvPr>
          <p:cNvSpPr/>
          <p:nvPr userDrawn="1"/>
        </p:nvSpPr>
        <p:spPr>
          <a:xfrm>
            <a:off x="0" y="1997765"/>
            <a:ext cx="12191999" cy="4860235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71B1A525-CDCF-3343-9336-7F5319430F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0800" y="2919755"/>
            <a:ext cx="9550399" cy="17203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000" b="1" i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B1DEC89-921E-CC4B-8909-5573D86D27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457" y="566272"/>
            <a:ext cx="3886922" cy="38156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800" b="1" i="0" spc="300">
                <a:solidFill>
                  <a:srgbClr val="C24200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Month Day, Year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02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98108-7495-7618-66DD-0EB388990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FEF5A7-9FE9-7562-6683-0A29F14462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0AE4BC-E04A-835D-4D9C-D87F3A6AD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5127-371E-1D47-B2CE-72BDD45AA0FC}" type="datetimeFigureOut">
              <a:rPr lang="en-US" smtClean="0"/>
              <a:t>07/28/2026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16D07-2EAF-F31A-8D7A-2D7E4B48B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BED6F-E909-E14A-9066-8F2F98286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AF16-3195-E648-AC77-DA8D0C59A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20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C6904-C02B-0B66-A21C-B76774E26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8ECB6-1BA6-65F6-49A6-4C26C05867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C0B9FC-778B-713F-D94B-90E3D03C0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82E976-6A3C-7C4E-D6FA-6B5615F27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019DB-307B-4AA3-A181-4A219D64F85E}" type="datetimeFigureOut">
              <a:rPr lang="en-US" smtClean="0"/>
              <a:t>07/28/2026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44290B-000A-611B-0538-0100D3FDD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844A2-3D4C-6F8C-22DE-56A5FFA73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0920-ECC2-4240-BCFE-8649AC6C5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9490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91218A-8A07-A076-E6C3-3B3C11455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019DB-307B-4AA3-A181-4A219D64F85E}" type="datetimeFigureOut">
              <a:rPr lang="en-US" smtClean="0"/>
              <a:t>07/28/2026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D7B6C-2DF5-0659-0C20-12DE05783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8235D-4339-8DB3-F931-05320375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0920-ECC2-4240-BCFE-8649AC6C5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2925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DB030-D5C6-D7D5-659D-2D4CE2C0A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AD9D6-E28F-3E14-F5CE-42C29E2ED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02D6B9-F814-ACDA-7E5A-FE1CBE334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0920-E7C4-4517-80F9-8275E6C6FD54}" type="datetimeFigureOut">
              <a:rPr lang="en-US" smtClean="0"/>
              <a:t>07/28/2026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AB8CB-D2C3-4DA9-C93D-B74846694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767AE-56C6-E3BB-7FF6-749244362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CE90E-0792-4B38-880C-BA7B8DBA4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795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6AC3-BCE0-4F1A-B3A2-B5B163A48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90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3B7679-684D-4541-8A4E-7AFCE175D790}"/>
              </a:ext>
            </a:extLst>
          </p:cNvPr>
          <p:cNvSpPr/>
          <p:nvPr userDrawn="1"/>
        </p:nvSpPr>
        <p:spPr>
          <a:xfrm>
            <a:off x="-145118" y="0"/>
            <a:ext cx="1120478" cy="6858000"/>
          </a:xfrm>
          <a:prstGeom prst="rect">
            <a:avLst/>
          </a:prstGeom>
          <a:solidFill>
            <a:srgbClr val="009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7D4F3EF-D54A-DC45-834C-C292753B2330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420624" y="673100"/>
            <a:ext cx="7327900" cy="49482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9BB5"/>
                </a:solidFill>
                <a:latin typeface="Lato" panose="020F0502020204030203" pitchFamily="34" charset="77"/>
              </a:defRPr>
            </a:lvl1pPr>
          </a:lstStyle>
          <a:p>
            <a:r>
              <a:rPr lang="en-US"/>
              <a:t>Place Image Here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AA98C05F-A803-464F-9B10-BA952197E1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4800" y="973325"/>
            <a:ext cx="3849687" cy="461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accent4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/>
              <a:t>Detail info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1BB8E49-32DE-974A-A010-1558BFFCBFA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0929" y="5894949"/>
            <a:ext cx="3849687" cy="461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accent4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/>
              <a:t>Photo caption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7A34614F-F721-1A41-958D-D062BB90E1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38247" y="1739808"/>
            <a:ext cx="3849687" cy="281874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 b="0">
                <a:solidFill>
                  <a:schemeClr val="accent4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/>
              <a:t>Bulleted details or other text</a:t>
            </a:r>
          </a:p>
        </p:txBody>
      </p:sp>
    </p:spTree>
    <p:extLst>
      <p:ext uri="{BB962C8B-B14F-4D97-AF65-F5344CB8AC3E}">
        <p14:creationId xmlns:p14="http://schemas.microsoft.com/office/powerpoint/2010/main" val="288365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703EC83-0752-3241-B8A7-DC6C80654840}"/>
              </a:ext>
            </a:extLst>
          </p:cNvPr>
          <p:cNvSpPr/>
          <p:nvPr userDrawn="1"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rgbClr val="0026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71B1A525-CDCF-3343-9336-7F5319430F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1944" y="2713037"/>
            <a:ext cx="5329517" cy="7159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/>
              <a:t>Option 2 Title Page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DE041D-0487-8C45-9C46-F0D9C79DC6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44" y="761379"/>
            <a:ext cx="3605620" cy="1360432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EB3D07A4-8A7E-1A49-93C8-7F02EE2115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290" y="-392255"/>
            <a:ext cx="7642507" cy="764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5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5BA14434-D4B7-9701-C1FC-60A9B3B43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21" y="438338"/>
            <a:ext cx="3530047" cy="11833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703EC83-0752-3241-B8A7-DC6C80654840}"/>
              </a:ext>
            </a:extLst>
          </p:cNvPr>
          <p:cNvSpPr/>
          <p:nvPr userDrawn="1"/>
        </p:nvSpPr>
        <p:spPr>
          <a:xfrm>
            <a:off x="0" y="1997765"/>
            <a:ext cx="12191999" cy="4860235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8D823DFC-765C-A121-9EB6-F646EEBCD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69485" y="3071019"/>
            <a:ext cx="8053030" cy="7159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000" b="1" i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/>
              <a:t>Title Page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F7DFF1B-DAF6-7447-A732-83902721C2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9484" y="4056258"/>
            <a:ext cx="8053030" cy="3680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Option 1 Subhead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03398F29-2811-3ABD-FC02-4FC8130642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34086" y="5273083"/>
            <a:ext cx="7323827" cy="3680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 i="1">
                <a:solidFill>
                  <a:schemeClr val="bg1"/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Option Name of Presenter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9169753B-E3A8-7183-513F-8B02301A59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457" y="566272"/>
            <a:ext cx="3886922" cy="515182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2000" b="1" i="0" spc="300">
                <a:solidFill>
                  <a:srgbClr val="C24200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sz="1800" b="1" i="0">
                <a:latin typeface="Lato" panose="020F0502020204030203" pitchFamily="34" charset="77"/>
              </a:rPr>
              <a:t>Month Day, Year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0210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F832D8-75C7-B04B-A3A0-F30318EF8448}"/>
              </a:ext>
            </a:extLst>
          </p:cNvPr>
          <p:cNvSpPr/>
          <p:nvPr userDrawn="1"/>
        </p:nvSpPr>
        <p:spPr>
          <a:xfrm>
            <a:off x="0" y="0"/>
            <a:ext cx="12191999" cy="1148172"/>
          </a:xfrm>
          <a:prstGeom prst="rect">
            <a:avLst/>
          </a:prstGeom>
          <a:solidFill>
            <a:srgbClr val="002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AF8F514-8591-4043-9600-3E1BB7481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9265" y="230407"/>
            <a:ext cx="9428018" cy="617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chemeClr val="bg1"/>
                </a:solidFill>
                <a:latin typeface="Lato Semibold" panose="020F0502020204030203" pitchFamily="34" charset="77"/>
              </a:defRPr>
            </a:lvl1pPr>
          </a:lstStyle>
          <a:p>
            <a:pPr lvl="0"/>
            <a:r>
              <a:rPr lang="en-US"/>
              <a:t>Header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FEBC38D-4039-8E40-8A51-74BFFABAD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39536" y="1578184"/>
            <a:ext cx="9428018" cy="4918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Description of concepts and details goes right here.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A42C5CF-F74F-314B-948C-DD9EDFD396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38299" y="2282942"/>
            <a:ext cx="8929255" cy="1513162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</a:defRPr>
            </a:lvl1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final idea</a:t>
            </a:r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DE1E3472-9741-501E-143B-E819C9EB8B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056" y="205117"/>
            <a:ext cx="2201303" cy="73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638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2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0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28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9177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95" r:id="rId8"/>
    <p:sldLayoutId id="2147483731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1321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30" r:id="rId19"/>
    <p:sldLayoutId id="214748375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15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ucsonaz.gov/Departments/Planning-Development-Services/Planning-Initiatives/CODE-Tucson-26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Relationship Id="rId5" Type="http://schemas.openxmlformats.org/officeDocument/2006/relationships/hyperlink" Target="mailto:Cesar.Acosta2@tucsonaz.gov" TargetMode="External"/><Relationship Id="rId4" Type="http://schemas.openxmlformats.org/officeDocument/2006/relationships/hyperlink" Target="mailto:Carver.Struve@tucsonaz.gov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ucsonaz.gov/Departments/Planning-Development-Services/Planning-Initiatives/CODE-Tucson-26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229546-736B-255B-E79D-48DEF72B9E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2134" y="2412766"/>
            <a:ext cx="11395332" cy="3065462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rgbClr val="92D050"/>
                </a:solidFill>
              </a:rPr>
              <a:t>C</a:t>
            </a:r>
            <a:r>
              <a:rPr lang="en-US" dirty="0"/>
              <a:t>ommunity </a:t>
            </a:r>
            <a:r>
              <a:rPr lang="en-US" dirty="0">
                <a:solidFill>
                  <a:srgbClr val="92D050"/>
                </a:solidFill>
              </a:rPr>
              <a:t>O</a:t>
            </a:r>
            <a:r>
              <a:rPr lang="en-US" dirty="0"/>
              <a:t>rdinances &amp; </a:t>
            </a:r>
            <a:r>
              <a:rPr lang="en-US" dirty="0">
                <a:solidFill>
                  <a:srgbClr val="92D050"/>
                </a:solidFill>
              </a:rPr>
              <a:t>D</a:t>
            </a:r>
            <a:r>
              <a:rPr lang="en-US" dirty="0"/>
              <a:t>evelopment </a:t>
            </a:r>
            <a:r>
              <a:rPr lang="en-US" dirty="0">
                <a:solidFill>
                  <a:srgbClr val="92D050"/>
                </a:solidFill>
              </a:rPr>
              <a:t>E</a:t>
            </a:r>
            <a:r>
              <a:rPr lang="en-US" dirty="0"/>
              <a:t>nhancements </a:t>
            </a:r>
            <a:r>
              <a:rPr lang="en-US" dirty="0">
                <a:solidFill>
                  <a:srgbClr val="92D050"/>
                </a:solidFill>
              </a:rPr>
              <a:t>CODE Tucson ’26 Updates</a:t>
            </a:r>
          </a:p>
          <a:p>
            <a:r>
              <a:rPr lang="en-US" dirty="0">
                <a:solidFill>
                  <a:srgbClr val="92D050"/>
                </a:solidFill>
                <a:latin typeface="Lato"/>
                <a:ea typeface="Lato"/>
                <a:cs typeface="Lato"/>
              </a:rPr>
              <a:t>	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375A09-2939-1854-0426-45D01686BDE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9417" y="5360857"/>
            <a:ext cx="11068049" cy="368092"/>
          </a:xfrm>
        </p:spPr>
        <p:txBody>
          <a:bodyPr/>
          <a:lstStyle/>
          <a:p>
            <a:r>
              <a:rPr lang="en-US" sz="4000" i="1" dirty="0">
                <a:latin typeface="Lato"/>
                <a:ea typeface="Lato"/>
                <a:cs typeface="Lato"/>
              </a:rPr>
              <a:t>Commission on Equitable Housing &amp; Development </a:t>
            </a:r>
            <a:endParaRPr lang="en-US" sz="4000" i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300720-4E14-4F29-5A68-56EDE3031F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latin typeface="Lato"/>
                <a:ea typeface="Lato"/>
                <a:cs typeface="Lato"/>
              </a:rPr>
              <a:t>August 6, 2026</a:t>
            </a:r>
          </a:p>
        </p:txBody>
      </p:sp>
    </p:spTree>
    <p:extLst>
      <p:ext uri="{BB962C8B-B14F-4D97-AF65-F5344CB8AC3E}">
        <p14:creationId xmlns:p14="http://schemas.microsoft.com/office/powerpoint/2010/main" val="921382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DDE77-49C0-72AE-0371-75EEE3717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40C04B-E84D-44D5-6A53-72DCA0A924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56155" y="2893164"/>
            <a:ext cx="5252798" cy="3206495"/>
          </a:xfrm>
        </p:spPr>
        <p:txBody>
          <a:bodyPr lIns="91440" tIns="45720" rIns="91440" bIns="45720" anchor="t"/>
          <a:lstStyle/>
          <a:p>
            <a:endParaRPr lang="en-US" b="1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  <a:p>
            <a:endParaRPr lang="en-US" b="1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D0DBDCC-581F-FD65-E3B4-558CC6E4A3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10417" y="187327"/>
            <a:ext cx="9283700" cy="1199090"/>
          </a:xfrm>
        </p:spPr>
        <p:txBody>
          <a:bodyPr lIns="91440" tIns="45720" rIns="91440" bIns="45720" anchor="t"/>
          <a:lstStyle/>
          <a:p>
            <a:r>
              <a:rPr lang="en-US" sz="3600" b="1">
                <a:solidFill>
                  <a:srgbClr val="002669"/>
                </a:solidFill>
                <a:latin typeface="Lato Semibold"/>
                <a:ea typeface="Lato Semibold"/>
                <a:cs typeface="Lato Semibold"/>
              </a:rPr>
              <a:t>Example:</a:t>
            </a:r>
            <a:r>
              <a:rPr lang="en-US" sz="3200" b="1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 Semibold"/>
                <a:ea typeface="Lato Semibold"/>
                <a:cs typeface="Lato Semibold"/>
              </a:rPr>
              <a:t>Parking Calculations for Mixed Use Developments</a:t>
            </a:r>
            <a:endParaRPr lang="en-US" sz="3200">
              <a:ea typeface="Lato Medium"/>
              <a:cs typeface="Lato Medium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5C9E32-0AF5-78CC-EA0D-6D2FBE23D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1300" y="1522367"/>
            <a:ext cx="2758017" cy="45772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A40F264-5290-E2F5-8D65-379B26D757D9}"/>
              </a:ext>
            </a:extLst>
          </p:cNvPr>
          <p:cNvSpPr txBox="1"/>
          <p:nvPr/>
        </p:nvSpPr>
        <p:spPr>
          <a:xfrm>
            <a:off x="2910417" y="1386417"/>
            <a:ext cx="6381750" cy="5509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latin typeface="Lato"/>
                <a:ea typeface="Lato"/>
                <a:cs typeface="Lato"/>
              </a:rPr>
              <a:t>Issue:</a:t>
            </a:r>
            <a:r>
              <a:rPr lang="en-US" sz="2400">
                <a:latin typeface="Lato"/>
                <a:ea typeface="Lato"/>
                <a:cs typeface="Lato"/>
              </a:rPr>
              <a:t> Mixed-use developments must calculate parking separately for entertainment, food service, and alcohol service.</a:t>
            </a:r>
            <a:endParaRPr lang="en-US"/>
          </a:p>
          <a:p>
            <a:pPr>
              <a:buFont typeface="Arial"/>
              <a:buChar char="•"/>
            </a:pPr>
            <a:endParaRPr lang="en-US" sz="2400">
              <a:latin typeface="Lato"/>
              <a:ea typeface="Lato"/>
              <a:cs typeface="Lato"/>
            </a:endParaRPr>
          </a:p>
          <a:p>
            <a:r>
              <a:rPr lang="en-US" sz="2400" b="1">
                <a:latin typeface="Lato"/>
                <a:ea typeface="Lato"/>
                <a:cs typeface="Lato"/>
              </a:rPr>
              <a:t>Change:</a:t>
            </a:r>
            <a:r>
              <a:rPr lang="en-US" sz="2400">
                <a:latin typeface="Lato"/>
                <a:ea typeface="Lato"/>
                <a:cs typeface="Lato"/>
              </a:rPr>
              <a:t> Remove the separate parking calculation requirement for mixed-use developments so that all building area is calculated the same.</a:t>
            </a:r>
          </a:p>
          <a:p>
            <a:pPr>
              <a:buFont typeface="Arial"/>
              <a:buChar char="•"/>
            </a:pPr>
            <a:endParaRPr lang="en-US" sz="2400">
              <a:latin typeface="Lato"/>
              <a:ea typeface="Lato"/>
              <a:cs typeface="Lato"/>
            </a:endParaRPr>
          </a:p>
          <a:p>
            <a:r>
              <a:rPr lang="en-US" sz="2400" b="1">
                <a:latin typeface="Lato"/>
                <a:ea typeface="Lato"/>
                <a:cs typeface="Lato"/>
              </a:rPr>
              <a:t>Impact:</a:t>
            </a:r>
            <a:r>
              <a:rPr lang="en-US" sz="2400">
                <a:latin typeface="Lato"/>
                <a:ea typeface="Lato"/>
                <a:cs typeface="Lato"/>
              </a:rPr>
              <a:t> Lowers parking requirements, removes a development barrier, and reduces unnecessary parking.</a:t>
            </a:r>
          </a:p>
          <a:p>
            <a:pPr marL="342900" indent="-342900">
              <a:buFont typeface="Arial"/>
              <a:buChar char="•"/>
            </a:pPr>
            <a:endParaRPr lang="en-US" sz="2200">
              <a:latin typeface="Lato"/>
              <a:ea typeface="Lato"/>
              <a:cs typeface="Lato"/>
            </a:endParaRPr>
          </a:p>
          <a:p>
            <a:endParaRPr lang="en-US">
              <a:latin typeface="Lato"/>
              <a:ea typeface="Lato"/>
              <a:cs typeface="Lato"/>
            </a:endParaRPr>
          </a:p>
        </p:txBody>
      </p:sp>
      <p:pic>
        <p:nvPicPr>
          <p:cNvPr id="6" name="Picture 5" descr="Icon&#10;&#10;AI-generated content may be incorrect.">
            <a:extLst>
              <a:ext uri="{FF2B5EF4-FFF2-40B4-BE49-F238E27FC236}">
                <a16:creationId xmlns:a16="http://schemas.microsoft.com/office/drawing/2014/main" id="{7A5E3E26-D63F-D8E7-EC9C-386D9B384D2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1" y="124987"/>
            <a:ext cx="2651760" cy="2651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4815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08FDA-90C2-7BAE-2701-07293A3E5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91736B-CE6A-70B6-2A8C-27C9CF3018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6653" y="336205"/>
            <a:ext cx="8194964" cy="617529"/>
          </a:xfrm>
        </p:spPr>
        <p:txBody>
          <a:bodyPr lIns="91440" tIns="45720" rIns="91440" bIns="45720" anchor="t"/>
          <a:lstStyle/>
          <a:p>
            <a:r>
              <a:rPr lang="en-US">
                <a:latin typeface="Lato Semibold"/>
                <a:ea typeface="Lato Semibold"/>
                <a:cs typeface="Lato Semibold"/>
              </a:rPr>
              <a:t>Code Clarity and Usability 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2407FF-A579-6D7C-05F6-787EF4E4B1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46653" y="1221039"/>
            <a:ext cx="8194964" cy="1025015"/>
          </a:xfrm>
        </p:spPr>
        <p:txBody>
          <a:bodyPr lIns="91440" tIns="45720" rIns="91440" bIns="45720" anchor="t"/>
          <a:lstStyle/>
          <a:p>
            <a:r>
              <a:rPr lang="en-US" sz="2800" b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Clean-up items that improve wording, organization, consistency, and ease of use.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F6BA08-0A56-3A6D-0F7A-9AA99D63C9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56155" y="2776747"/>
            <a:ext cx="5252798" cy="3206495"/>
          </a:xfrm>
        </p:spPr>
        <p:txBody>
          <a:bodyPr lIns="91440" tIns="45720" rIns="91440" bIns="45720" anchor="t"/>
          <a:lstStyle/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Clearer Terms and Definitions</a:t>
            </a:r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Updated References and Responsibilities </a:t>
            </a:r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Process and Administrative Requirements </a:t>
            </a:r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Technical Corrections </a:t>
            </a:r>
          </a:p>
          <a:p>
            <a:endParaRPr lang="en-US" b="1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</p:txBody>
      </p:sp>
      <p:pic>
        <p:nvPicPr>
          <p:cNvPr id="6" name="Picture 5" descr="Icon&#10;&#10;AI-generated content may be incorrect.">
            <a:extLst>
              <a:ext uri="{FF2B5EF4-FFF2-40B4-BE49-F238E27FC236}">
                <a16:creationId xmlns:a16="http://schemas.microsoft.com/office/drawing/2014/main" id="{2FA12C78-55F1-F1A2-56FE-82263E8E4C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04" y="119866"/>
            <a:ext cx="2656881" cy="26568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5566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6696B-70E7-415F-114D-8877F8A38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370D54-2EDA-1B04-B97C-19DDA4D40F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06090" y="529464"/>
            <a:ext cx="8194964" cy="1181862"/>
          </a:xfrm>
        </p:spPr>
        <p:txBody>
          <a:bodyPr lIns="91440" tIns="45720" rIns="91440" bIns="45720" anchor="t"/>
          <a:lstStyle/>
          <a:p>
            <a:r>
              <a:rPr lang="en-US">
                <a:latin typeface="Lato Semibold"/>
                <a:ea typeface="Lato Semibold"/>
                <a:cs typeface="Lato Semibold"/>
              </a:rPr>
              <a:t>Emerging Land Uses and Adaptive Reuse 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4B7B0-EE4F-797A-760A-A35E42AFD3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06090" y="1711326"/>
            <a:ext cx="8436610" cy="963293"/>
          </a:xfrm>
        </p:spPr>
        <p:txBody>
          <a:bodyPr lIns="91440" tIns="45720" rIns="91440" bIns="45720" anchor="t"/>
          <a:lstStyle/>
          <a:p>
            <a:r>
              <a:rPr lang="en-US" sz="2800" b="1">
                <a:solidFill>
                  <a:srgbClr val="000000"/>
                </a:solidFill>
                <a:latin typeface="Aptos"/>
                <a:ea typeface="Lato Medium"/>
                <a:cs typeface="Lato Medium"/>
              </a:rPr>
              <a:t>Respond to newer land uses, changing business models, and reuse of existing buildings.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118E8-863C-2E2F-4F20-CCD481E10E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56155" y="2776747"/>
            <a:ext cx="5252798" cy="3206495"/>
          </a:xfrm>
        </p:spPr>
        <p:txBody>
          <a:bodyPr lIns="91440" tIns="45720" rIns="91440" bIns="45720" anchor="t"/>
          <a:lstStyle/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Adaptive Reuse and Nonconforming Uses </a:t>
            </a:r>
            <a:endParaRPr lang="en-US"/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New or Evolving Use Categories </a:t>
            </a:r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Accessory and Mixed Uses</a:t>
            </a:r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Services in Commercial, Office, and Industrial Areas </a:t>
            </a:r>
          </a:p>
          <a:p>
            <a:endParaRPr lang="en-US" b="1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  <a:p>
            <a:endParaRPr lang="en-US" b="1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</p:txBody>
      </p:sp>
      <p:pic>
        <p:nvPicPr>
          <p:cNvPr id="7" name="Picture 6" descr="Icon&#10;&#10;AI-generated content may be incorrect.">
            <a:extLst>
              <a:ext uri="{FF2B5EF4-FFF2-40B4-BE49-F238E27FC236}">
                <a16:creationId xmlns:a16="http://schemas.microsoft.com/office/drawing/2014/main" id="{E44E639B-D2FD-59DD-0B1C-3F3108593D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8" y="134778"/>
            <a:ext cx="2641969" cy="26419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0918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5068A-2342-1F72-5260-6A18591BF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80DF5F-2D5F-9DAE-A74F-329E21A0CE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47736" y="529464"/>
            <a:ext cx="8194964" cy="617529"/>
          </a:xfrm>
        </p:spPr>
        <p:txBody>
          <a:bodyPr lIns="91440" tIns="45720" rIns="91440" bIns="45720" anchor="t"/>
          <a:lstStyle/>
          <a:p>
            <a:r>
              <a:rPr lang="en-US">
                <a:latin typeface="Lato Semibold"/>
                <a:ea typeface="Lato Semibold"/>
                <a:cs typeface="Lato Semibold"/>
              </a:rPr>
              <a:t>Modernize Design Standards 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E41BD3-62EC-5760-80E5-0EA99A42C5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72569" y="1489077"/>
            <a:ext cx="8597130" cy="957528"/>
          </a:xfrm>
        </p:spPr>
        <p:txBody>
          <a:bodyPr lIns="91440" tIns="45720" rIns="91440" bIns="45720" anchor="t"/>
          <a:lstStyle/>
          <a:p>
            <a:r>
              <a:rPr lang="en-US" sz="2800" b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Update design-related standards to reflect current practices, technologies, and development needs.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CCB948-089B-4C6D-09CA-6263A376D1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56155" y="2776747"/>
            <a:ext cx="5252798" cy="3206495"/>
          </a:xfrm>
        </p:spPr>
        <p:txBody>
          <a:bodyPr lIns="91440" tIns="45720" rIns="91440" bIns="45720" anchor="t"/>
          <a:lstStyle/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Height Standards for Small and Accessory Structures</a:t>
            </a:r>
            <a:endParaRPr lang="en-US">
              <a:solidFill>
                <a:srgbClr val="17171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Setbacks Placement and Site Layout</a:t>
            </a:r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Wall Heights </a:t>
            </a:r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Use-Specific Design Standards </a:t>
            </a:r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State Law Alignment </a:t>
            </a:r>
          </a:p>
          <a:p>
            <a:endParaRPr lang="en-US" b="1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  <a:p>
            <a:endParaRPr lang="en-US" b="1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</p:txBody>
      </p:sp>
      <p:pic>
        <p:nvPicPr>
          <p:cNvPr id="7" name="Picture 6" descr="Icon&#10;&#10;AI-generated content may be incorrect.">
            <a:extLst>
              <a:ext uri="{FF2B5EF4-FFF2-40B4-BE49-F238E27FC236}">
                <a16:creationId xmlns:a16="http://schemas.microsoft.com/office/drawing/2014/main" id="{F742395A-B6BD-6048-838F-1108E5A94E1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39" y="156639"/>
            <a:ext cx="2620108" cy="26201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0406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5FBF7-24F0-3E8A-0687-A1DFBC4BD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74E15C-55AE-C172-0CEE-C7DBF8113D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60060" y="408361"/>
            <a:ext cx="8194964" cy="1073305"/>
          </a:xfrm>
        </p:spPr>
        <p:txBody>
          <a:bodyPr lIns="91440" tIns="45720" rIns="91440" bIns="45720" anchor="t"/>
          <a:lstStyle/>
          <a:p>
            <a:r>
              <a:rPr lang="en-US">
                <a:latin typeface="Lato Semibold"/>
                <a:ea typeface="Lato Semibold"/>
                <a:cs typeface="Lato Semibold"/>
              </a:rPr>
              <a:t>Example: Update Noise Regulations to Align with State Law 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C41938-FC3F-0DB3-AF71-D0AAA82739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15235" y="1481666"/>
            <a:ext cx="8735870" cy="4280279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Issue: </a:t>
            </a:r>
            <a:r>
              <a:rPr lang="en-US"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Existing noise regulations do not align with Arizona Senate Bill 1182 which establishes earlier construction start times during summer months to reduce impacts of extreme heat on workers. </a:t>
            </a:r>
            <a:endParaRPr lang="en-US" b="1">
              <a:solidFill>
                <a:srgbClr val="000000"/>
              </a:solidFill>
              <a:highlight>
                <a:srgbClr val="FFFFFF"/>
              </a:highligh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Change: </a:t>
            </a:r>
            <a:r>
              <a:rPr lang="en-US"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change allows an earlier summer start time and establishes a more consistent winter construction start time, as follows:</a:t>
            </a:r>
          </a:p>
          <a:p>
            <a:pPr marL="342900" lvl="1" indent="0">
              <a:buNone/>
            </a:pPr>
            <a:r>
              <a:rPr lang="en-US"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Summer (April 1-October 31) – 5am (4am concrete pouring)</a:t>
            </a:r>
          </a:p>
          <a:p>
            <a:pPr marL="342900" lvl="1" indent="0">
              <a:buNone/>
            </a:pPr>
            <a:r>
              <a:rPr lang="en-US"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Winter (November 1-March 31) – 7am</a:t>
            </a:r>
          </a:p>
          <a:p>
            <a:pPr marL="342900" lvl="1" indent="0">
              <a:buNone/>
            </a:pPr>
            <a:r>
              <a:rPr lang="en-US"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Saturdays – 7am</a:t>
            </a:r>
          </a:p>
          <a:p>
            <a:pPr marL="342900" lvl="1" indent="0">
              <a:buNone/>
            </a:pPr>
            <a:r>
              <a:rPr lang="en-US"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Sundays and Legal Holidays – 9am (personal residence only)</a:t>
            </a:r>
            <a:endParaRPr lang="en-US" b="1">
              <a:solidFill>
                <a:srgbClr val="000000"/>
              </a:solidFill>
              <a:highlight>
                <a:srgbClr val="FFFFFF"/>
              </a:highligh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Impact: </a:t>
            </a:r>
            <a:r>
              <a:rPr lang="en-US"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Creates alignment with state law and allows for earlier construction during cooler hours. </a:t>
            </a:r>
            <a:endParaRPr lang="en-US" b="1">
              <a:solidFill>
                <a:srgbClr val="000000"/>
              </a:solidFill>
              <a:highlight>
                <a:srgbClr val="FFFFFF"/>
              </a:highligh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b="1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  <a:p>
            <a:endParaRPr lang="en-US" b="1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</p:txBody>
      </p:sp>
      <p:pic>
        <p:nvPicPr>
          <p:cNvPr id="8" name="Picture 7" descr="Icon&#10;&#10;AI-generated content may be incorrect.">
            <a:extLst>
              <a:ext uri="{FF2B5EF4-FFF2-40B4-BE49-F238E27FC236}">
                <a16:creationId xmlns:a16="http://schemas.microsoft.com/office/drawing/2014/main" id="{CA1DB590-614D-6742-44AB-6AE18DDF0D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39" y="156639"/>
            <a:ext cx="2620108" cy="26201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1806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EA6F2-3B29-D096-1467-8337581CD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B86309-A311-CEA9-A8FC-725E36A9F6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6653" y="222547"/>
            <a:ext cx="8194964" cy="617529"/>
          </a:xfrm>
        </p:spPr>
        <p:txBody>
          <a:bodyPr lIns="91440" tIns="45720" rIns="91440" bIns="45720" anchor="t"/>
          <a:lstStyle/>
          <a:p>
            <a:r>
              <a:rPr lang="en-US">
                <a:latin typeface="Lato Semibold"/>
                <a:ea typeface="Lato Semibold"/>
                <a:cs typeface="Lato Semibold"/>
              </a:rPr>
              <a:t>Remove Barriers to Housing 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93CC69-EE3C-F9B4-CE70-85513EE5B2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72569" y="928160"/>
            <a:ext cx="8597130" cy="957528"/>
          </a:xfrm>
        </p:spPr>
        <p:txBody>
          <a:bodyPr lIns="91440" tIns="45720" rIns="91440" bIns="45720" anchor="t"/>
          <a:lstStyle/>
          <a:p>
            <a:r>
              <a:rPr lang="en-US" sz="2800" b="1">
                <a:solidFill>
                  <a:srgbClr val="000000"/>
                </a:solidFill>
                <a:latin typeface="Lato Medium"/>
                <a:ea typeface="Lato Medium"/>
                <a:cs typeface="Lato Medium"/>
              </a:rPr>
              <a:t>Support housing flexibility and reduce avoidable regulatory barriers</a:t>
            </a:r>
            <a:endParaRPr lang="en-US" b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88DC54-2A91-39E8-43FF-E23524C7A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6653" y="2025329"/>
            <a:ext cx="8904045" cy="4158995"/>
          </a:xfrm>
        </p:spPr>
        <p:txBody>
          <a:bodyPr lIns="91440" tIns="45720" rIns="91440" bIns="45720" anchor="t"/>
          <a:lstStyle/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Subdivision Standards for Middle Housing &amp; Middle Housing Clarifications </a:t>
            </a:r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Setback Requirements for Accessory Structure Conversions </a:t>
            </a:r>
            <a:endParaRPr lang="en-US" b="1">
              <a:solidFill>
                <a:srgbClr val="17171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b="1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  <a:p>
            <a:endParaRPr lang="en-US" b="1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103177-1461-CB7F-97D0-2858042BA51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04709" y="3846465"/>
            <a:ext cx="3185584" cy="2337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AA12E4-96A0-1E86-7E61-93E79C8FAF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703" y="3846464"/>
            <a:ext cx="3185584" cy="2337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Icon&#10;&#10;AI-generated content may be incorrect.">
            <a:extLst>
              <a:ext uri="{FF2B5EF4-FFF2-40B4-BE49-F238E27FC236}">
                <a16:creationId xmlns:a16="http://schemas.microsoft.com/office/drawing/2014/main" id="{63BDC917-1C92-D08A-4814-7E88D0B1A43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15" y="138949"/>
            <a:ext cx="2615974" cy="26159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8993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DDCB0-86CC-22D1-2E56-2A0127F8E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8BA4AD3-B69D-4E80-DB4D-C3D1D25E0C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26104" y="63750"/>
            <a:ext cx="8194964" cy="1534334"/>
          </a:xfrm>
        </p:spPr>
        <p:txBody>
          <a:bodyPr lIns="91440" tIns="45720" rIns="91440" bIns="45720" anchor="t"/>
          <a:lstStyle/>
          <a:p>
            <a:r>
              <a:rPr lang="en-US">
                <a:latin typeface="Lato Semibold"/>
                <a:ea typeface="Lato Semibold"/>
                <a:cs typeface="Lato Semibold"/>
              </a:rPr>
              <a:t>Example: Subdivision Standards for Middle Housing  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5BDFF4-0FF0-758F-3311-3C1958D54F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26105" y="1446936"/>
            <a:ext cx="8651546" cy="4158995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Issue </a:t>
            </a:r>
            <a:r>
              <a:rPr lang="en-US"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Update subdivision standards to address density changes brought about by middle housing. </a:t>
            </a:r>
            <a:endParaRPr lang="en-US" b="1">
              <a:solidFill>
                <a:srgbClr val="000000"/>
              </a:solidFill>
              <a:highlight>
                <a:srgbClr val="FFFFFF"/>
              </a:highligh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Change </a:t>
            </a:r>
            <a:r>
              <a:rPr lang="en-US"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Create regulations that allow property owners where residential development of 1-4 units is allowed to divide their land. </a:t>
            </a:r>
            <a:endParaRPr lang="en-US" b="1">
              <a:solidFill>
                <a:srgbClr val="000000"/>
              </a:solidFill>
              <a:highlight>
                <a:srgbClr val="FFFFFF"/>
              </a:highligh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Impact </a:t>
            </a:r>
            <a:r>
              <a:rPr lang="en-US"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Supports more flexible housing options, including smaller and more affordable home ownership opportunities and aid in middle housing implementation. </a:t>
            </a:r>
            <a:endParaRPr lang="en-US" b="1">
              <a:solidFill>
                <a:srgbClr val="000000"/>
              </a:solidFill>
              <a:highlight>
                <a:srgbClr val="FFFFFF"/>
              </a:highligh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9" name="Picture 8" descr="Icon&#10;&#10;AI-generated content may be incorrect.">
            <a:extLst>
              <a:ext uri="{FF2B5EF4-FFF2-40B4-BE49-F238E27FC236}">
                <a16:creationId xmlns:a16="http://schemas.microsoft.com/office/drawing/2014/main" id="{EC418451-9EFA-3055-E445-DC7A4764D4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15" y="138949"/>
            <a:ext cx="2615974" cy="26159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4418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269C7-850C-98AE-E423-3D98775E9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BCFB34-2865-539D-B087-BAE8DBECC7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81042" y="249918"/>
            <a:ext cx="8194964" cy="617529"/>
          </a:xfrm>
        </p:spPr>
        <p:txBody>
          <a:bodyPr lIns="91440" tIns="45720" rIns="91440" bIns="45720" anchor="t"/>
          <a:lstStyle/>
          <a:p>
            <a:r>
              <a:rPr lang="en-US">
                <a:latin typeface="Lato Semibold"/>
                <a:ea typeface="Lato Semibold"/>
                <a:cs typeface="Lato Semibold"/>
              </a:rPr>
              <a:t>Sign Code Reauthorization 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11CE1-D77D-7037-0173-4BB68EF5B8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81042" y="973580"/>
            <a:ext cx="8597130" cy="957528"/>
          </a:xfrm>
        </p:spPr>
        <p:txBody>
          <a:bodyPr lIns="91440" tIns="45720" rIns="91440" bIns="45720" anchor="t"/>
          <a:lstStyle/>
          <a:p>
            <a:r>
              <a:rPr lang="en-US" sz="2800" b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Reauthorize and Remove sunset date. Update sign standards to improve organization, interpretation, and use.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78688C-09FF-7D8B-55DE-7347BB1AD2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81042" y="2346005"/>
            <a:ext cx="5252798" cy="4158995"/>
          </a:xfrm>
        </p:spPr>
        <p:txBody>
          <a:bodyPr lIns="91440" tIns="45720" rIns="91440" bIns="45720" anchor="t"/>
          <a:lstStyle/>
          <a:p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Code Authorization and Review Process</a:t>
            </a:r>
            <a:endParaRPr lang="en-US">
              <a:solidFill>
                <a:srgbClr val="17171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Electronic and Technical Compliance </a:t>
            </a:r>
          </a:p>
          <a:p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Measurement and Calculation Standards </a:t>
            </a:r>
          </a:p>
          <a:p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Sign Types and Use-Specific Signage </a:t>
            </a:r>
          </a:p>
          <a:p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Location Setbacks and Sign Form</a:t>
            </a:r>
          </a:p>
          <a:p>
            <a:endParaRPr lang="en-US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  <a:p>
            <a:endParaRPr lang="en-US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9B87FB-9BAB-A0FC-3B6B-FD592BD8C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575" y="2183871"/>
            <a:ext cx="2990850" cy="3971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Icon&#10;&#10;AI-generated content may be incorrect.">
            <a:extLst>
              <a:ext uri="{FF2B5EF4-FFF2-40B4-BE49-F238E27FC236}">
                <a16:creationId xmlns:a16="http://schemas.microsoft.com/office/drawing/2014/main" id="{74C8040C-588B-64BB-B867-EB49879BE1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7" y="117230"/>
            <a:ext cx="2555631" cy="25556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5999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13F28-9F4B-C719-0F69-7A5DB7B56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222C43-574D-7329-5383-C7FB17BDF0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72569" y="532670"/>
            <a:ext cx="8194964" cy="617529"/>
          </a:xfrm>
        </p:spPr>
        <p:txBody>
          <a:bodyPr lIns="91440" tIns="45720" rIns="91440" bIns="45720" anchor="t"/>
          <a:lstStyle/>
          <a:p>
            <a:r>
              <a:rPr lang="en-US">
                <a:latin typeface="Lato Semibold"/>
                <a:ea typeface="Lato Semibold"/>
                <a:cs typeface="Lato Semibold"/>
              </a:rPr>
              <a:t>Simplification of Review Process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073624-6E4D-4267-6447-447915B424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72569" y="1139827"/>
            <a:ext cx="8904046" cy="1296194"/>
          </a:xfrm>
        </p:spPr>
        <p:txBody>
          <a:bodyPr lIns="91440" tIns="45720" rIns="91440" bIns="45720" anchor="t"/>
          <a:lstStyle/>
          <a:p>
            <a:r>
              <a:rPr lang="en-US" sz="2800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Administrative or procedural changes intended to make reviews more clear, predictable, efficient and reflective of current practices.  </a:t>
            </a:r>
            <a:endParaRPr lang="en-US" sz="2800" b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19C946-5EA1-1806-7DDF-AB29ECD7A2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72572" y="2734413"/>
            <a:ext cx="5252798" cy="3841495"/>
          </a:xfrm>
        </p:spPr>
        <p:txBody>
          <a:bodyPr lIns="91440" tIns="45720" rIns="91440" bIns="45720" anchor="t"/>
          <a:lstStyle/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Hearing and Decision Procedures</a:t>
            </a:r>
            <a:endParaRPr lang="en-US">
              <a:solidFill>
                <a:srgbClr val="17171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Timing and Public Notice Requirements </a:t>
            </a:r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Utility and Infrastructure Review </a:t>
            </a:r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Minor Historic Review </a:t>
            </a:r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Minor Site Improvements </a:t>
            </a:r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Development Process Clean-Up</a:t>
            </a:r>
          </a:p>
          <a:p>
            <a:endParaRPr lang="en-US" b="1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  <a:p>
            <a:endParaRPr lang="en-US" b="1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</p:txBody>
      </p:sp>
      <p:pic>
        <p:nvPicPr>
          <p:cNvPr id="6" name="Picture 5" descr="Icon&#10;&#10;AI-generated content may be incorrect.">
            <a:extLst>
              <a:ext uri="{FF2B5EF4-FFF2-40B4-BE49-F238E27FC236}">
                <a16:creationId xmlns:a16="http://schemas.microsoft.com/office/drawing/2014/main" id="{77DD9D67-CFFB-D42F-476A-C71BDDD032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7" y="140678"/>
            <a:ext cx="2593736" cy="25937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56692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00199-BD7D-3BE9-FB8F-ED757D2C7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98E8C3-D941-AC25-FEAE-A2D050FE44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72572" y="588369"/>
            <a:ext cx="8740892" cy="1078506"/>
          </a:xfrm>
        </p:spPr>
        <p:txBody>
          <a:bodyPr lIns="91440" tIns="45720" rIns="91440" bIns="45720" anchor="t"/>
          <a:lstStyle/>
          <a:p>
            <a:r>
              <a:rPr lang="en-US">
                <a:latin typeface="Lato Semibold"/>
                <a:ea typeface="Lato Semibold"/>
                <a:cs typeface="Lato Semibold"/>
              </a:rPr>
              <a:t>Example: Flexible Lot Development (FLD) Process Clean-Up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6C7B80-4FB5-920B-9464-EFFF12E2C7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72572" y="1811777"/>
            <a:ext cx="9088364" cy="4581144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Issue </a:t>
            </a:r>
            <a:r>
              <a:rPr lang="en-US"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 be in alignment with state law, revise the requirement for compliance with general and other plans. The neighborhood meeting requirement is not in alignment with other processes. </a:t>
            </a:r>
            <a:endParaRPr lang="en-US" b="1">
              <a:solidFill>
                <a:srgbClr val="000000"/>
              </a:solidFill>
              <a:highlight>
                <a:srgbClr val="FFFFFF"/>
              </a:highligh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Change </a:t>
            </a:r>
            <a:r>
              <a:rPr lang="en-US"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Clarify that proposed FLDs that are part of a rezoning must comply with all relevant plans. Removed requirement for a neighborhood meeting and instead require mailed notice of an application submittal, consistent with the Community Corridors Tool public process.</a:t>
            </a:r>
            <a:endParaRPr lang="en-US" b="1">
              <a:solidFill>
                <a:srgbClr val="000000"/>
              </a:solidFill>
              <a:highlight>
                <a:srgbClr val="FFFFFF"/>
              </a:highligh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Impact </a:t>
            </a:r>
            <a:r>
              <a:rPr lang="en-US"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Improves predictability and reduce avoidable process delays. </a:t>
            </a:r>
            <a:endParaRPr lang="en-US" b="1">
              <a:solidFill>
                <a:srgbClr val="000000"/>
              </a:solidFill>
              <a:highlight>
                <a:srgbClr val="FFFFFF"/>
              </a:highligh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b="1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</p:txBody>
      </p:sp>
      <p:pic>
        <p:nvPicPr>
          <p:cNvPr id="8" name="Picture 7" descr="Icon&#10;&#10;AI-generated content may be incorrect.">
            <a:extLst>
              <a:ext uri="{FF2B5EF4-FFF2-40B4-BE49-F238E27FC236}">
                <a16:creationId xmlns:a16="http://schemas.microsoft.com/office/drawing/2014/main" id="{17AF7ED8-5C9E-7F86-2BDF-82B11CD974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7" y="140678"/>
            <a:ext cx="2593736" cy="25937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5543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912B8-7C6E-C8D3-57A3-98C39CE3C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148E98-5DB4-75FE-1698-D04D941851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4711" y="232662"/>
            <a:ext cx="9428018" cy="617529"/>
          </a:xfrm>
        </p:spPr>
        <p:txBody>
          <a:bodyPr lIns="91440" tIns="45720" rIns="91440" bIns="45720" anchor="t"/>
          <a:lstStyle/>
          <a:p>
            <a:r>
              <a:rPr lang="en-US">
                <a:latin typeface="Lato Semibold"/>
                <a:ea typeface="Lato Semibold"/>
                <a:cs typeface="Lato Semibold"/>
              </a:rPr>
              <a:t>CODE Tucson ‘26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7F8313-5267-BB32-84BB-48B95E64EE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3274" y="1462705"/>
            <a:ext cx="7113402" cy="4898873"/>
          </a:xfrm>
        </p:spPr>
        <p:txBody>
          <a:bodyPr lIns="91440" tIns="45720" rIns="91440" bIns="45720" anchor="t"/>
          <a:lstStyle/>
          <a:p>
            <a:r>
              <a:rPr lang="en-US">
                <a:solidFill>
                  <a:srgbClr val="0000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Initiated by the Mayor and Council on December 16, 2025</a:t>
            </a:r>
          </a:p>
          <a:p>
            <a:r>
              <a:rPr lang="en-US">
                <a:solidFill>
                  <a:srgbClr val="0000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Modernize development codes for clarity, efficiency, usability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Improve processes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Support high-quality review and development</a:t>
            </a:r>
          </a:p>
          <a:p>
            <a:r>
              <a:rPr lang="en-US">
                <a:solidFill>
                  <a:srgbClr val="0000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Stakeholders shared their ideas through surveys</a:t>
            </a:r>
            <a:endParaRPr lang="en-US" b="1" u="sng">
              <a:solidFill>
                <a:srgbClr val="000000"/>
              </a:solidFill>
              <a:latin typeface="Lato Medium" panose="020F05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r>
              <a:rPr lang="en-US">
                <a:solidFill>
                  <a:srgbClr val="000000"/>
                </a:solidFill>
                <a:latin typeface="Lato Medium"/>
                <a:ea typeface="Lato Medium"/>
                <a:cs typeface="Lato Medium"/>
              </a:rPr>
              <a:t>Mayor and Council consideration targeted for Fall 2026</a:t>
            </a:r>
            <a:endParaRPr lang="en-US">
              <a:solidFill>
                <a:srgbClr val="000000"/>
              </a:solidFill>
              <a:latin typeface="Lato Medium" panose="020F05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r>
              <a:rPr lang="en-US">
                <a:solidFill>
                  <a:srgbClr val="0000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Guided by existing policies and outreach conducted for 2023 code update package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0F9C59-1529-CF41-A704-DF1F7D315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900" y="1587675"/>
            <a:ext cx="2803613" cy="329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D5CC0833-3623-FE93-666A-3ED7A07A8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9097" y="1807049"/>
            <a:ext cx="2816860" cy="329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F81B72D4-4599-50AD-110C-7076F8B3F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139" y="3681206"/>
            <a:ext cx="2862201" cy="315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706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D9AF6-C14D-F8D5-9F6C-A92BBE596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96DE50-8771-6A73-F8C9-6538887C53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83696" y="510662"/>
            <a:ext cx="8904046" cy="1116970"/>
          </a:xfrm>
        </p:spPr>
        <p:txBody>
          <a:bodyPr lIns="91440" tIns="45720" rIns="91440" bIns="45720" anchor="t"/>
          <a:lstStyle/>
          <a:p>
            <a:r>
              <a:rPr lang="en-US">
                <a:latin typeface="Lato Semibold"/>
                <a:ea typeface="Lato Semibold"/>
                <a:cs typeface="Lato Semibold"/>
              </a:rPr>
              <a:t>Example: Ordinance Adoption Procedure for Rezoning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5B2AC-818C-2F17-5F63-F5D51025C2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83696" y="1627632"/>
            <a:ext cx="8904046" cy="5084063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Issue  </a:t>
            </a:r>
            <a:r>
              <a:rPr lang="en-US" sz="2400" b="0" i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existing ordinance adoption procedure was adopted before development packages (DP's) were required. As a result, it includes an extra step for authorization by the Mayor and Council. </a:t>
            </a:r>
          </a:p>
          <a:p>
            <a:pPr marL="0" indent="0">
              <a:buNone/>
            </a:pPr>
            <a:endParaRPr lang="en-US" b="1">
              <a:solidFill>
                <a:srgbClr val="000000"/>
              </a:solidFill>
              <a:highlight>
                <a:srgbClr val="FFFFFF"/>
              </a:highligh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Change </a:t>
            </a:r>
            <a:r>
              <a:rPr lang="en-US" sz="2400" b="0" i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Remove the Mayor and Council authorization process – rezoning requests would be approved by Mayor and Council via ordinance. </a:t>
            </a:r>
          </a:p>
          <a:p>
            <a:pPr marL="0" indent="0">
              <a:buNone/>
            </a:pPr>
            <a:endParaRPr lang="en-US" b="1">
              <a:solidFill>
                <a:srgbClr val="000000"/>
              </a:solidFill>
              <a:highlight>
                <a:srgbClr val="FFFFFF"/>
              </a:highligh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Impact </a:t>
            </a:r>
            <a:r>
              <a:rPr lang="en-US" sz="2400" b="0" i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Streamlines the process and helps reduce avoidable process delays. </a:t>
            </a:r>
            <a:endParaRPr lang="en-US" b="1">
              <a:solidFill>
                <a:srgbClr val="000000"/>
              </a:solidFill>
              <a:highlight>
                <a:srgbClr val="FFFFFF"/>
              </a:highligh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b="1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</p:txBody>
      </p:sp>
      <p:pic>
        <p:nvPicPr>
          <p:cNvPr id="8" name="Picture 7" descr="Icon&#10;&#10;AI-generated content may be incorrect.">
            <a:extLst>
              <a:ext uri="{FF2B5EF4-FFF2-40B4-BE49-F238E27FC236}">
                <a16:creationId xmlns:a16="http://schemas.microsoft.com/office/drawing/2014/main" id="{D6567F3F-925B-64E5-7F4C-04C187BAA1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7" y="140678"/>
            <a:ext cx="2593736" cy="259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28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7C68DD-D03C-E678-B20B-4FE8ED8E12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81991" y="404959"/>
            <a:ext cx="9428018" cy="617529"/>
          </a:xfrm>
        </p:spPr>
        <p:txBody>
          <a:bodyPr/>
          <a:lstStyle/>
          <a:p>
            <a:pPr algn="ctr"/>
            <a:r>
              <a:rPr lang="en-US"/>
              <a:t>Code Update Tentative Timeline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C47A2A-5D51-0F8C-16B0-BC34DEC8FBA7}"/>
              </a:ext>
            </a:extLst>
          </p:cNvPr>
          <p:cNvGrpSpPr/>
          <p:nvPr/>
        </p:nvGrpSpPr>
        <p:grpSpPr>
          <a:xfrm>
            <a:off x="1159822" y="1022488"/>
            <a:ext cx="9650187" cy="4311260"/>
            <a:chOff x="1270906" y="1321981"/>
            <a:chExt cx="9650187" cy="4311260"/>
          </a:xfrm>
        </p:grpSpPr>
        <p:graphicFrame>
          <p:nvGraphicFramePr>
            <p:cNvPr id="3" name="Diagram 2">
              <a:extLst>
                <a:ext uri="{FF2B5EF4-FFF2-40B4-BE49-F238E27FC236}">
                  <a16:creationId xmlns:a16="http://schemas.microsoft.com/office/drawing/2014/main" id="{4448FA13-1C9C-E841-F4E9-559B7969A4D9}"/>
                </a:ext>
              </a:extLst>
            </p:cNvPr>
            <p:cNvGraphicFramePr/>
            <p:nvPr/>
          </p:nvGraphicFramePr>
          <p:xfrm>
            <a:off x="1270906" y="1321981"/>
            <a:ext cx="9650187" cy="398047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6" name="Text Placeholder 3">
              <a:extLst>
                <a:ext uri="{FF2B5EF4-FFF2-40B4-BE49-F238E27FC236}">
                  <a16:creationId xmlns:a16="http://schemas.microsoft.com/office/drawing/2014/main" id="{CD8C52DC-2775-FAAE-C964-A593C0878CBB}"/>
                </a:ext>
              </a:extLst>
            </p:cNvPr>
            <p:cNvSpPr txBox="1">
              <a:spLocks/>
            </p:cNvSpPr>
            <p:nvPr/>
          </p:nvSpPr>
          <p:spPr>
            <a:xfrm>
              <a:off x="1381990" y="4380755"/>
              <a:ext cx="1227860" cy="821315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342900" indent="-3429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bg2">
                      <a:lumMod val="10000"/>
                    </a:schemeClr>
                  </a:solidFill>
                  <a:latin typeface="Lato Medium" panose="020F0502020204030203" pitchFamily="34" charset="77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E8E8E8">
                      <a:lumMod val="10000"/>
                    </a:srgbClr>
                  </a:solidFill>
                  <a:effectLst/>
                  <a:uLnTx/>
                  <a:uFillTx/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December 2025</a:t>
              </a:r>
            </a:p>
          </p:txBody>
        </p:sp>
        <p:sp>
          <p:nvSpPr>
            <p:cNvPr id="10" name="Text Placeholder 3">
              <a:extLst>
                <a:ext uri="{FF2B5EF4-FFF2-40B4-BE49-F238E27FC236}">
                  <a16:creationId xmlns:a16="http://schemas.microsoft.com/office/drawing/2014/main" id="{8EA35C0D-E20E-B031-3790-8953C81162B5}"/>
                </a:ext>
              </a:extLst>
            </p:cNvPr>
            <p:cNvSpPr txBox="1">
              <a:spLocks/>
            </p:cNvSpPr>
            <p:nvPr/>
          </p:nvSpPr>
          <p:spPr>
            <a:xfrm>
              <a:off x="5262686" y="4367605"/>
              <a:ext cx="1532660" cy="123386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342900" indent="-3429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bg2">
                      <a:lumMod val="10000"/>
                    </a:schemeClr>
                  </a:solidFill>
                  <a:latin typeface="Lato Medium" panose="020F0502020204030203" pitchFamily="34" charset="77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E8E8E8">
                      <a:lumMod val="10000"/>
                    </a:srgbClr>
                  </a:solidFill>
                  <a:effectLst/>
                  <a:uLnTx/>
                  <a:uFillTx/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June 2026</a:t>
              </a:r>
            </a:p>
          </p:txBody>
        </p:sp>
        <p:sp>
          <p:nvSpPr>
            <p:cNvPr id="11" name="Text Placeholder 3">
              <a:extLst>
                <a:ext uri="{FF2B5EF4-FFF2-40B4-BE49-F238E27FC236}">
                  <a16:creationId xmlns:a16="http://schemas.microsoft.com/office/drawing/2014/main" id="{CE464E7E-1E5C-CF2A-321F-12511C224887}"/>
                </a:ext>
              </a:extLst>
            </p:cNvPr>
            <p:cNvSpPr txBox="1">
              <a:spLocks/>
            </p:cNvSpPr>
            <p:nvPr/>
          </p:nvSpPr>
          <p:spPr>
            <a:xfrm>
              <a:off x="7066193" y="4399381"/>
              <a:ext cx="1097042" cy="123386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342900" indent="-3429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bg2">
                      <a:lumMod val="10000"/>
                    </a:schemeClr>
                  </a:solidFill>
                  <a:latin typeface="Lato Medium" panose="020F0502020204030203" pitchFamily="34" charset="77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E8E8E8">
                      <a:lumMod val="10000"/>
                    </a:srgbClr>
                  </a:solidFill>
                  <a:effectLst/>
                  <a:uLnTx/>
                  <a:uFillTx/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August - September</a:t>
              </a:r>
              <a:b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E8E8E8">
                      <a:lumMod val="10000"/>
                    </a:srgbClr>
                  </a:solidFill>
                  <a:effectLst/>
                  <a:uLnTx/>
                  <a:uFillTx/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</a:b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E8E8E8">
                      <a:lumMod val="10000"/>
                    </a:srgbClr>
                  </a:solidFill>
                  <a:effectLst/>
                  <a:uLnTx/>
                  <a:uFillTx/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2026 (Tentative)</a:t>
              </a:r>
            </a:p>
          </p:txBody>
        </p:sp>
        <p:sp>
          <p:nvSpPr>
            <p:cNvPr id="12" name="Text Placeholder 3">
              <a:extLst>
                <a:ext uri="{FF2B5EF4-FFF2-40B4-BE49-F238E27FC236}">
                  <a16:creationId xmlns:a16="http://schemas.microsoft.com/office/drawing/2014/main" id="{BC5615B6-DA36-AC7E-A5F8-F51D81766660}"/>
                </a:ext>
              </a:extLst>
            </p:cNvPr>
            <p:cNvSpPr txBox="1">
              <a:spLocks/>
            </p:cNvSpPr>
            <p:nvPr/>
          </p:nvSpPr>
          <p:spPr>
            <a:xfrm>
              <a:off x="9494073" y="4367605"/>
              <a:ext cx="1227860" cy="821315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342900" indent="-3429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bg2">
                      <a:lumMod val="10000"/>
                    </a:schemeClr>
                  </a:solidFill>
                  <a:latin typeface="Lato Medium" panose="020F0502020204030203" pitchFamily="34" charset="77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E8E8E8">
                      <a:lumMod val="10000"/>
                    </a:srgbClr>
                  </a:solidFill>
                  <a:effectLst/>
                  <a:uLnTx/>
                  <a:uFillTx/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October 2026 (Tentative)</a:t>
              </a:r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2C5D42-1AF3-96D4-474B-588BCF135312}"/>
              </a:ext>
            </a:extLst>
          </p:cNvPr>
          <p:cNvSpPr txBox="1">
            <a:spLocks/>
          </p:cNvSpPr>
          <p:nvPr/>
        </p:nvSpPr>
        <p:spPr>
          <a:xfrm>
            <a:off x="3155712" y="4068112"/>
            <a:ext cx="1532660" cy="123386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1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January - July 2026</a:t>
            </a:r>
          </a:p>
        </p:txBody>
      </p:sp>
    </p:spTree>
    <p:extLst>
      <p:ext uri="{BB962C8B-B14F-4D97-AF65-F5344CB8AC3E}">
        <p14:creationId xmlns:p14="http://schemas.microsoft.com/office/powerpoint/2010/main" val="133460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BF12C4-2D39-66FE-8371-B84BFF17C1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Lato Semibold"/>
                <a:ea typeface="Lato Semibold"/>
                <a:cs typeface="Lato Semibold"/>
              </a:rPr>
              <a:t>Additional Information</a:t>
            </a:r>
            <a:endParaRPr lang="en-US">
              <a:ea typeface="Lato Semibold"/>
              <a:cs typeface="Lato Semibold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4542E1-EE86-ADCC-1109-577485FF09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73162" y="1915838"/>
            <a:ext cx="8194964" cy="1513162"/>
          </a:xfrm>
        </p:spPr>
        <p:txBody>
          <a:bodyPr/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Planning Commission Study Session August 26, 2026</a:t>
            </a:r>
          </a:p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Project website 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3"/>
              </a:rPr>
              <a:t>https://www.tucsonaz.gov/Departments/Planning-Development-Services/Planning-Initiatives/CODE-Tucson-26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 questions, or further comments, please email:</a:t>
            </a:r>
          </a:p>
          <a:p>
            <a:pPr lvl="1"/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Carver: 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4"/>
              </a:rPr>
              <a:t>Carver.Struve@tucsonaz.gov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	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Cesar: </a:t>
            </a:r>
            <a:r>
              <a:rPr lang="en-US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5"/>
              </a:rPr>
              <a:t>Cesar.Acosta2@tucsonaz.gov</a:t>
            </a:r>
            <a:endParaRPr lang="en-US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dirty="0">
              <a:solidFill>
                <a:srgbClr val="17171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681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CE2BFDF-A327-2BFA-15A9-541FD592DC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92679" y="2811471"/>
            <a:ext cx="9428018" cy="617529"/>
          </a:xfrm>
        </p:spPr>
        <p:txBody>
          <a:bodyPr/>
          <a:lstStyle/>
          <a:p>
            <a:r>
              <a:rPr lang="en-US"/>
              <a:t>Administrative Manual Update </a:t>
            </a:r>
          </a:p>
        </p:txBody>
      </p:sp>
    </p:spTree>
    <p:extLst>
      <p:ext uri="{BB962C8B-B14F-4D97-AF65-F5344CB8AC3E}">
        <p14:creationId xmlns:p14="http://schemas.microsoft.com/office/powerpoint/2010/main" val="34249019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73319-BDDA-F6C7-644B-6948B1620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78D351-CB0F-3327-E497-078BA494ED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06486" y="676657"/>
            <a:ext cx="8194964" cy="617529"/>
          </a:xfrm>
        </p:spPr>
        <p:txBody>
          <a:bodyPr/>
          <a:lstStyle/>
          <a:p>
            <a:r>
              <a:rPr lang="en-US"/>
              <a:t>Administrative Manual Update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D24E7-3456-B30A-2DD6-4D5B99E756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06485" y="1489431"/>
            <a:ext cx="8548091" cy="4691912"/>
          </a:xfrm>
        </p:spPr>
        <p:txBody>
          <a:bodyPr/>
          <a:lstStyle/>
          <a:p>
            <a:r>
              <a:rPr lang="en-US">
                <a:solidFill>
                  <a:srgbClr val="080808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Effective June 15</a:t>
            </a:r>
          </a:p>
          <a:p>
            <a:r>
              <a:rPr lang="en-US">
                <a:solidFill>
                  <a:srgbClr val="080808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Simplify submittal and content requirements for development packages and final plats</a:t>
            </a:r>
          </a:p>
          <a:p>
            <a:r>
              <a:rPr lang="en-US">
                <a:solidFill>
                  <a:srgbClr val="080808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Enact HB 2447 (administrative approval of final plats) and SB 1353 (review timelines for single-family residential permits)</a:t>
            </a:r>
          </a:p>
          <a:p>
            <a:r>
              <a:rPr lang="en-US">
                <a:solidFill>
                  <a:srgbClr val="080808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Next steps:</a:t>
            </a:r>
          </a:p>
          <a:p>
            <a:pPr lvl="1"/>
            <a:r>
              <a:rPr lang="en-US">
                <a:solidFill>
                  <a:srgbClr val="080808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Notification and publication on PDSD website</a:t>
            </a:r>
          </a:p>
          <a:p>
            <a:pPr lvl="1"/>
            <a:r>
              <a:rPr lang="en-US">
                <a:solidFill>
                  <a:srgbClr val="080808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Staff use of new checklists</a:t>
            </a:r>
          </a:p>
          <a:p>
            <a:pPr lvl="1"/>
            <a:r>
              <a:rPr lang="en-US">
                <a:solidFill>
                  <a:srgbClr val="080808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Additional updates later this year as part of CODE Tucson ‘26</a:t>
            </a:r>
          </a:p>
        </p:txBody>
      </p:sp>
    </p:spTree>
    <p:extLst>
      <p:ext uri="{BB962C8B-B14F-4D97-AF65-F5344CB8AC3E}">
        <p14:creationId xmlns:p14="http://schemas.microsoft.com/office/powerpoint/2010/main" val="4007975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0E256-9981-C6A6-C811-B933DAF39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36094F-2D68-C764-23F6-89C44B3663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92679" y="2811471"/>
            <a:ext cx="9428018" cy="617529"/>
          </a:xfrm>
        </p:spPr>
        <p:txBody>
          <a:bodyPr/>
          <a:lstStyle/>
          <a:p>
            <a:r>
              <a:rPr lang="en-US"/>
              <a:t>Middle Housing Design Competition</a:t>
            </a:r>
          </a:p>
        </p:txBody>
      </p:sp>
    </p:spTree>
    <p:extLst>
      <p:ext uri="{BB962C8B-B14F-4D97-AF65-F5344CB8AC3E}">
        <p14:creationId xmlns:p14="http://schemas.microsoft.com/office/powerpoint/2010/main" val="34607270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1">
            <a:extLst>
              <a:ext uri="{FF2B5EF4-FFF2-40B4-BE49-F238E27FC236}">
                <a16:creationId xmlns:a16="http://schemas.microsoft.com/office/drawing/2014/main" id="{AB5303D4-3BAC-058E-6178-1FB9EB316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530" y="5908695"/>
            <a:ext cx="2991775" cy="7329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551E7B-BE9F-9349-2145-B266AC44A06D}"/>
              </a:ext>
            </a:extLst>
          </p:cNvPr>
          <p:cNvSpPr txBox="1"/>
          <p:nvPr/>
        </p:nvSpPr>
        <p:spPr>
          <a:xfrm>
            <a:off x="495628" y="1050360"/>
            <a:ext cx="10639097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n-US" sz="2000" b="0" i="0" u="none" strike="noStrike" kern="1200" cap="none" spc="0" normalizeH="0" baseline="0" noProof="0" err="1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PDSD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 has received AARP funding to support the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Middle Housing Design Competition</a:t>
            </a:r>
            <a:r>
              <a:rPr lang="en-US" sz="2000">
                <a:solidFill>
                  <a:srgbClr val="002669"/>
                </a:solidFill>
                <a:latin typeface="Lato"/>
                <a:ea typeface="Lato"/>
                <a:cs typeface="Lato"/>
              </a:rPr>
              <a:t> and expand the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  <a:r>
              <a:rPr lang="en-US" sz="2000">
                <a:solidFill>
                  <a:srgbClr val="002669"/>
                </a:solidFill>
                <a:latin typeface="Lato"/>
                <a:ea typeface="Lato"/>
                <a:cs typeface="Lato"/>
              </a:rPr>
              <a:t>Casita Model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 Plan Library </a:t>
            </a:r>
            <a:r>
              <a:rPr lang="en-US" sz="2000">
                <a:solidFill>
                  <a:srgbClr val="002669"/>
                </a:solidFill>
                <a:latin typeface="Lato"/>
                <a:ea typeface="Lato"/>
                <a:cs typeface="Lato"/>
              </a:rPr>
              <a:t>from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 2023.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2669"/>
              </a:solidFill>
              <a:effectLst/>
              <a:uLnTx/>
              <a:uFillTx/>
              <a:latin typeface="Lato"/>
              <a:ea typeface="Lato"/>
              <a:cs typeface="La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2669"/>
              </a:solidFill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8E4BE6-EBB0-1F4A-428A-B07E3D1DA31B}"/>
              </a:ext>
            </a:extLst>
          </p:cNvPr>
          <p:cNvSpPr txBox="1"/>
          <p:nvPr/>
        </p:nvSpPr>
        <p:spPr>
          <a:xfrm>
            <a:off x="4724400" y="3626917"/>
            <a:ext cx="2743199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19032313-5F68-60A2-58AF-A3A803A375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5541" y="5833577"/>
            <a:ext cx="2659858" cy="67492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71A925E-C5CE-4977-CF69-2579AC75940B}"/>
              </a:ext>
            </a:extLst>
          </p:cNvPr>
          <p:cNvGrpSpPr/>
          <p:nvPr/>
        </p:nvGrpSpPr>
        <p:grpSpPr>
          <a:xfrm>
            <a:off x="8577538" y="2960688"/>
            <a:ext cx="3161263" cy="2286000"/>
            <a:chOff x="4997971" y="3788795"/>
            <a:chExt cx="3161263" cy="22860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CC618CD-1108-3304-4AA1-287B909DF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678646">
              <a:off x="6534095" y="3822745"/>
              <a:ext cx="1625139" cy="2103120"/>
            </a:xfrm>
            <a:prstGeom prst="rect">
              <a:avLst/>
            </a:prstGeom>
            <a:ln w="28575">
              <a:solidFill>
                <a:srgbClr val="CC802E"/>
              </a:solidFill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F7228E9-671C-6290-EB30-F523225EA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99271">
              <a:off x="4997971" y="3788795"/>
              <a:ext cx="1766455" cy="228600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DCB86A1-D4B0-1130-2310-FC5EF2E1E092}"/>
              </a:ext>
            </a:extLst>
          </p:cNvPr>
          <p:cNvSpPr txBox="1"/>
          <p:nvPr/>
        </p:nvSpPr>
        <p:spPr>
          <a:xfrm>
            <a:off x="524135" y="1914178"/>
            <a:ext cx="8053403" cy="37676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243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Local designers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submit middle housing designs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Up to 15 designs will be selected to be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243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awarded $1000,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and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243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fees waived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for building permit review and approval of the residential model plan based on construction documents 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C243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24300"/>
                </a:solidFill>
                <a:effectLst/>
                <a:uLnTx/>
                <a:uFillTx/>
                <a:latin typeface="Lato"/>
                <a:ea typeface="Calibri" panose="020F0502020204030204"/>
                <a:cs typeface="Calibri" panose="020F0502020204030204"/>
              </a:rPr>
              <a:t>Official competition launch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"/>
                <a:ea typeface="Calibri" panose="020F0502020204030204"/>
                <a:cs typeface="Calibri" panose="020F0502020204030204"/>
              </a:rPr>
              <a:t>is July 9, 2026;</a:t>
            </a:r>
            <a:r>
              <a:rPr lang="en-US">
                <a:solidFill>
                  <a:srgbClr val="002669"/>
                </a:solidFill>
                <a:latin typeface="Lato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24300"/>
                </a:solidFill>
                <a:effectLst/>
                <a:uLnTx/>
                <a:uFillTx/>
                <a:latin typeface="Lato"/>
                <a:ea typeface="Calibri" panose="020F0502020204030204"/>
                <a:cs typeface="Calibri" panose="020F0502020204030204"/>
              </a:rPr>
              <a:t>closes in September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"/>
                <a:ea typeface="Calibri" panose="020F0502020204030204"/>
                <a:cs typeface="Calibri" panose="020F0502020204030204"/>
              </a:rPr>
              <a:t>Submitted plans will be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24300"/>
                </a:solidFill>
                <a:effectLst/>
                <a:uLnTx/>
                <a:uFillTx/>
                <a:latin typeface="Lato"/>
                <a:ea typeface="Calibri" panose="020F0502020204030204"/>
                <a:cs typeface="Calibri" panose="020F0502020204030204"/>
              </a:rPr>
              <a:t>evaluated by a committee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"/>
                <a:ea typeface="Calibri" panose="020F0502020204030204"/>
                <a:cs typeface="Calibri" panose="020F0502020204030204"/>
              </a:rPr>
              <a:t>A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24300"/>
                </a:solidFill>
                <a:effectLst/>
                <a:uLnTx/>
                <a:uFillTx/>
                <a:latin typeface="Lato"/>
                <a:ea typeface="Calibri" panose="020F0502020204030204"/>
                <a:cs typeface="Calibri" panose="020F0502020204030204"/>
              </a:rPr>
              <a:t>public survey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"/>
                <a:ea typeface="Calibri" panose="020F0502020204030204"/>
                <a:cs typeface="Calibri" panose="020F0502020204030204"/>
              </a:rPr>
              <a:t>will be held in October, which will also factor into the determination of winners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24300"/>
                </a:solidFill>
                <a:effectLst/>
                <a:uLnTx/>
                <a:uFillTx/>
                <a:latin typeface="Lato"/>
                <a:ea typeface="Calibri" panose="020F0502020204030204"/>
                <a:cs typeface="Calibri" panose="020F0502020204030204"/>
              </a:rPr>
              <a:t>Winners announced and prizes distributed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"/>
                <a:ea typeface="Calibri" panose="020F0502020204030204"/>
                <a:cs typeface="Calibri" panose="020F0502020204030204"/>
              </a:rPr>
              <a:t>in October/November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"/>
                <a:ea typeface="Calibri" panose="020F0502020204030204"/>
                <a:cs typeface="Calibri" panose="020F0502020204030204"/>
              </a:rPr>
              <a:t>Selected Model Plans will be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24300"/>
                </a:solidFill>
                <a:effectLst/>
                <a:uLnTx/>
                <a:uFillTx/>
                <a:latin typeface="Lato"/>
                <a:ea typeface="Calibri" panose="020F0502020204030204"/>
                <a:cs typeface="Calibri" panose="020F0502020204030204"/>
              </a:rPr>
              <a:t>displayed in the online gallery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669"/>
                </a:solidFill>
                <a:effectLst/>
                <a:uLnTx/>
                <a:uFillTx/>
                <a:latin typeface="Lato"/>
                <a:ea typeface="Calibri" panose="020F0502020204030204"/>
                <a:cs typeface="Calibri" panose="020F0502020204030204"/>
              </a:rPr>
              <a:t>Tucsonans use the library to contact designers and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24300"/>
                </a:solidFill>
                <a:effectLst/>
                <a:uLnTx/>
                <a:uFillTx/>
                <a:latin typeface="Lato"/>
                <a:ea typeface="Calibri" panose="020F0502020204030204"/>
                <a:cs typeface="Calibri" panose="020F0502020204030204"/>
              </a:rPr>
              <a:t>purchase plans for use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2430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408FB0-2E68-BBE0-AC11-9BD96F0D58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764" y="155383"/>
            <a:ext cx="8382727" cy="9632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F2F2DE-A7CF-6922-0C13-97393AEBA6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601" y="5639468"/>
            <a:ext cx="3524250" cy="106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53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66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55AD9C-7955-2827-F6A3-1DEBBA639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ity with a mountain in the background&#10;&#10;Description automatically generated">
            <a:extLst>
              <a:ext uri="{FF2B5EF4-FFF2-40B4-BE49-F238E27FC236}">
                <a16:creationId xmlns:a16="http://schemas.microsoft.com/office/drawing/2014/main" id="{ECF9081F-465E-9304-9E74-428340DA108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194" b="7250"/>
          <a:stretch>
            <a:fillRect/>
          </a:stretch>
        </p:blipFill>
        <p:spPr>
          <a:xfrm>
            <a:off x="-9892" y="6220"/>
            <a:ext cx="12201892" cy="6851780"/>
          </a:xfrm>
          <a:prstGeom prst="rect">
            <a:avLst/>
          </a:prstGeom>
        </p:spPr>
      </p:pic>
      <p:pic>
        <p:nvPicPr>
          <p:cNvPr id="4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390169CB-CAA8-DFF0-7338-0D8A038337A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9121" y="4876800"/>
            <a:ext cx="3813757" cy="127847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6506D07-900B-FE54-29F6-B95B652DF016}"/>
              </a:ext>
            </a:extLst>
          </p:cNvPr>
          <p:cNvSpPr txBox="1">
            <a:spLocks/>
          </p:cNvSpPr>
          <p:nvPr/>
        </p:nvSpPr>
        <p:spPr>
          <a:xfrm>
            <a:off x="2490641" y="1700956"/>
            <a:ext cx="7286918" cy="1728044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wrap="square" lIns="182880" tIns="182880" rIns="182880" bIns="18288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417279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1A5881-B648-9565-6705-94977598AC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2026 Initial Community Survey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311EB-B93E-D2E1-BA08-EE280467BA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9266" y="1463884"/>
            <a:ext cx="9991362" cy="879266"/>
          </a:xfrm>
        </p:spPr>
        <p:txBody>
          <a:bodyPr/>
          <a:lstStyle/>
          <a:p>
            <a:r>
              <a:rPr lang="en-US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Community members asked what changes they would like to see to the Unified Development Code  </a:t>
            </a:r>
          </a:p>
          <a:p>
            <a:r>
              <a:rPr lang="en-US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DCF2BC-64F0-E5DB-0926-61A5FA8A0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3565" y="2343150"/>
            <a:ext cx="11165535" cy="4013181"/>
          </a:xfrm>
        </p:spPr>
        <p:txBody>
          <a:bodyPr/>
          <a:lstStyle/>
          <a:p>
            <a:r>
              <a:rPr lang="en-US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Survey open from December 22, 2025 - February 25, 2026</a:t>
            </a:r>
          </a:p>
          <a:p>
            <a:r>
              <a:rPr lang="en-US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Questions based on level of experience with the code (no experience, occasional users, frequent users)</a:t>
            </a:r>
          </a:p>
          <a:p>
            <a:r>
              <a:rPr lang="en-US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159 responses received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63 with no experience 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67 occasional users  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29 frequent users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Broad array of responses received, but many centered around increased infill, parking standards, neighborhood preservation, and improving review processes</a:t>
            </a:r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288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C34E3A-A3F0-63B9-0C60-32DC21CA19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6533" y="236949"/>
            <a:ext cx="9428018" cy="617529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Community Engagement Meetings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92D503-FDB3-58AE-33E6-A19686CFD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5914" y="1663817"/>
            <a:ext cx="8265634" cy="4213108"/>
          </a:xfrm>
        </p:spPr>
        <p:txBody>
          <a:bodyPr lIns="91440" tIns="45720" rIns="91440" bIns="45720" anchor="t"/>
          <a:lstStyle/>
          <a:p>
            <a:r>
              <a:rPr lang="en-US">
                <a:latin typeface="Lato"/>
                <a:ea typeface="Lato"/>
                <a:cs typeface="Lato"/>
              </a:rPr>
              <a:t>Two community meetings held to introduce and gather feedback on the proposed code changes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</a:rPr>
              <a:t>June 1, 2026 evening in person</a:t>
            </a:r>
          </a:p>
          <a:p>
            <a:pPr lvl="1"/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</a:rPr>
              <a:t>June 8, 2026 daytime virtual</a:t>
            </a:r>
          </a:p>
          <a:p>
            <a:r>
              <a:rPr lang="en-US">
                <a:latin typeface="Lato"/>
                <a:ea typeface="Lato"/>
                <a:cs typeface="Lato"/>
              </a:rPr>
              <a:t>Total of 58 public participants between two meetings, with 39 at the first meeting, and 19 at the second</a:t>
            </a:r>
          </a:p>
          <a:p>
            <a:r>
              <a:rPr lang="en-US">
                <a:latin typeface="Lato"/>
                <a:ea typeface="Lato"/>
                <a:cs typeface="Lato"/>
              </a:rPr>
              <a:t>Comments received included those related to process changes, the need to remove barriers to housing, and parking standards</a:t>
            </a:r>
          </a:p>
          <a:p>
            <a:r>
              <a:rPr lang="en-US">
                <a:latin typeface="Lato"/>
                <a:ea typeface="Lato"/>
                <a:cs typeface="Lato"/>
              </a:rPr>
              <a:t>A follow up community survey was provided to allow for additional feedback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ACD029-9051-DD7B-2AA2-F38B05F98D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1" y="1156580"/>
            <a:ext cx="3276600" cy="2875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353CDC-E221-F2F5-3A63-1765A69E3B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15401" y="4032444"/>
            <a:ext cx="3276599" cy="282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138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A838EE-10E1-4662-18B5-6406BD084E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Follow-Up Community Survey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A051F5-8C16-D17A-80FA-FC37060063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3259" y="1416043"/>
            <a:ext cx="10169605" cy="4961006"/>
          </a:xfrm>
        </p:spPr>
        <p:txBody>
          <a:bodyPr/>
          <a:lstStyle/>
          <a:p>
            <a:r>
              <a:rPr lang="en-US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Community survey open from June 1 to July 8 </a:t>
            </a:r>
          </a:p>
          <a:p>
            <a:r>
              <a:rPr lang="en-US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Received 47 responses, which emphasized:</a:t>
            </a:r>
          </a:p>
          <a:p>
            <a:pPr lvl="1"/>
            <a:r>
              <a:rPr lang="en-US" b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Remove Barriers to Housing </a:t>
            </a:r>
            <a:r>
              <a:rPr lang="en-US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 simplify codes and address housing affordability</a:t>
            </a:r>
          </a:p>
          <a:p>
            <a:pPr lvl="1"/>
            <a:r>
              <a:rPr lang="en-US" b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Reform Parking Standards </a:t>
            </a:r>
            <a:r>
              <a:rPr lang="en-US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 Reduce or remove parking minimums and add flexibility for modern development patterns</a:t>
            </a:r>
          </a:p>
          <a:p>
            <a:pPr lvl="1"/>
            <a:r>
              <a:rPr lang="en-US" b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Streamline Permitting Processes </a:t>
            </a:r>
            <a:r>
              <a:rPr lang="en-US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 Simplify workflows that add complexity and time to development review process</a:t>
            </a:r>
          </a:p>
          <a:p>
            <a:pPr lvl="1"/>
            <a:r>
              <a:rPr lang="en-US" b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Clarify Code Language </a:t>
            </a:r>
            <a:r>
              <a:rPr lang="en-US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 Reduce confusion and improve clarity of the code</a:t>
            </a:r>
          </a:p>
          <a:p>
            <a:pPr lvl="1"/>
            <a:r>
              <a:rPr lang="en-US" b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Update Design Standards </a:t>
            </a:r>
            <a:r>
              <a:rPr lang="en-US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 Continue to create flexibility for ADU’s middle housing, and adaptive reuse</a:t>
            </a:r>
          </a:p>
        </p:txBody>
      </p:sp>
    </p:spTree>
    <p:extLst>
      <p:ext uri="{BB962C8B-B14F-4D97-AF65-F5344CB8AC3E}">
        <p14:creationId xmlns:p14="http://schemas.microsoft.com/office/powerpoint/2010/main" val="3216644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55B5A-EE19-ADA1-1D6E-C33A9ED61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8B44B9-7FF1-E31D-3A4A-846392F847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6136" y="266954"/>
            <a:ext cx="9428018" cy="617529"/>
          </a:xfrm>
        </p:spPr>
        <p:txBody>
          <a:bodyPr>
            <a:noAutofit/>
          </a:bodyPr>
          <a:lstStyle/>
          <a:p>
            <a:r>
              <a:rPr lang="en-US" sz="3200">
                <a:solidFill>
                  <a:schemeClr val="bg1"/>
                </a:solidFill>
              </a:rPr>
              <a:t>Themes for Code Updates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2891376B-A54A-769D-34E5-A68CFB8D41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80488" y="1319459"/>
          <a:ext cx="8631023" cy="537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9555267" imgH="6995160" progId="Acrobat.Document.DC">
                  <p:embed/>
                </p:oleObj>
              </mc:Choice>
              <mc:Fallback>
                <p:oleObj name="Acrobat Document" r:id="rId3" imgW="9555267" imgH="6995160" progId="Acrobat.Document.DC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2891376B-A54A-769D-34E5-A68CFB8D41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80488" y="1319459"/>
                        <a:ext cx="8631023" cy="5373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497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8E3D74F-DC04-9A8B-FA2F-8E085372BA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610110"/>
              </p:ext>
            </p:extLst>
          </p:nvPr>
        </p:nvGraphicFramePr>
        <p:xfrm>
          <a:off x="0" y="1"/>
          <a:ext cx="12192000" cy="6869198"/>
        </p:xfrm>
        <a:graphic>
          <a:graphicData uri="http://schemas.openxmlformats.org/drawingml/2006/table">
            <a:tbl>
              <a:tblPr/>
              <a:tblGrid>
                <a:gridCol w="4019759">
                  <a:extLst>
                    <a:ext uri="{9D8B030D-6E8A-4147-A177-3AD203B41FA5}">
                      <a16:colId xmlns:a16="http://schemas.microsoft.com/office/drawing/2014/main" val="2677281710"/>
                    </a:ext>
                  </a:extLst>
                </a:gridCol>
                <a:gridCol w="1535847">
                  <a:extLst>
                    <a:ext uri="{9D8B030D-6E8A-4147-A177-3AD203B41FA5}">
                      <a16:colId xmlns:a16="http://schemas.microsoft.com/office/drawing/2014/main" val="405626825"/>
                    </a:ext>
                  </a:extLst>
                </a:gridCol>
                <a:gridCol w="6636394">
                  <a:extLst>
                    <a:ext uri="{9D8B030D-6E8A-4147-A177-3AD203B41FA5}">
                      <a16:colId xmlns:a16="http://schemas.microsoft.com/office/drawing/2014/main" val="4150722349"/>
                    </a:ext>
                  </a:extLst>
                </a:gridCol>
              </a:tblGrid>
              <a:tr h="547190"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Theme</a:t>
                      </a: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Number of Items</a:t>
                      </a: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Focus</a:t>
                      </a: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5408040"/>
                  </a:ext>
                </a:extLst>
              </a:tr>
              <a:tr h="779790"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r>
                        <a:rPr lang="en-US" sz="1600" b="1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Clarify Parking Standards</a:t>
                      </a: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8E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8E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Simplify parking requirements to better align with how sites are used today.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497770"/>
                  </a:ext>
                </a:extLst>
              </a:tr>
              <a:tr h="791047"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Font typeface="+mj-lt"/>
                        <a:buAutoNum type="arabicPeriod" startAt="2"/>
                      </a:pPr>
                      <a:r>
                        <a:rPr lang="en-US" sz="1600" b="1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Code Clarity and Usability</a:t>
                      </a: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4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12 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4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Clean-up items that improve wording, organization, consistency, and ease of use.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981841"/>
                  </a:ext>
                </a:extLst>
              </a:tr>
              <a:tr h="791047"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Font typeface="+mj-lt"/>
                        <a:buAutoNum type="arabicPeriod" startAt="3"/>
                      </a:pPr>
                      <a:r>
                        <a:rPr lang="en-US" sz="1600" b="1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Emerging Land Uses &amp; Adaptive Reuse</a:t>
                      </a: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BC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13 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BC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Respond to newer land uses, changing business models, and reuse of existing buildings.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B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862227"/>
                  </a:ext>
                </a:extLst>
              </a:tr>
              <a:tr h="791047"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Font typeface="+mj-lt"/>
                        <a:buAutoNum type="arabicPeriod" startAt="4"/>
                      </a:pPr>
                      <a:r>
                        <a:rPr lang="en-US" sz="1600" b="1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Modernize Design Standards</a:t>
                      </a: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6E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6E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Update design-related standards to reflect current practices, technologies, and development needs.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6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534553"/>
                  </a:ext>
                </a:extLst>
              </a:tr>
              <a:tr h="682667"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Font typeface="+mj-lt"/>
                        <a:buAutoNum type="arabicPeriod" startAt="5"/>
                      </a:pPr>
                      <a:r>
                        <a:rPr lang="en-US" sz="1600" b="1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Remove Barriers to Housing</a:t>
                      </a: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89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89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Support housing flexibility and reduce avoidable regulatory barriers.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8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704461"/>
                  </a:ext>
                </a:extLst>
              </a:tr>
              <a:tr h="791047"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Font typeface="+mj-lt"/>
                        <a:buAutoNum type="arabicPeriod" startAt="6"/>
                      </a:pPr>
                      <a:r>
                        <a:rPr lang="en-US" sz="1600" b="1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Sidewalk Repair</a:t>
                      </a: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8C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8C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Clarify sidewalk requirements on public streets, as regulated in the City Code.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8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964621"/>
                  </a:ext>
                </a:extLst>
              </a:tr>
              <a:tr h="791047"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Font typeface="+mj-lt"/>
                        <a:buAutoNum type="arabicPeriod" startAt="7"/>
                      </a:pPr>
                      <a:r>
                        <a:rPr lang="en-US" sz="1600" b="1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Sign Code Reauthorization</a:t>
                      </a: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D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11 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D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Update sign standards to improve organization, interpretation, and use. Remove sunset date.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931791"/>
                  </a:ext>
                </a:extLst>
              </a:tr>
              <a:tr h="893114"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Font typeface="+mj-lt"/>
                        <a:buAutoNum type="arabicPeriod" startAt="8"/>
                      </a:pPr>
                      <a:r>
                        <a:rPr lang="en-US" sz="1600" b="1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Simplify Review Processes</a:t>
                      </a: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7A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11 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7A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Administrative or procedural changes intended to make reviews more clear, predictable, efficient and reflective of current practices.   </a:t>
                      </a:r>
                      <a:endParaRPr lang="en-US" sz="3200" b="0" i="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59472" marR="59472" marT="29736" marB="29736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755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7589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E4D050-68C0-A9B5-9400-003E351BEB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1213" y="606150"/>
            <a:ext cx="9428018" cy="617529"/>
          </a:xfrm>
        </p:spPr>
        <p:txBody>
          <a:bodyPr/>
          <a:lstStyle/>
          <a:p>
            <a:r>
              <a:rPr lang="en-US"/>
              <a:t>More Information on Proposed Changes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EB076-0A58-9242-6879-2E347B7B63B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38211" y="1326395"/>
            <a:ext cx="7038217" cy="491862"/>
          </a:xfrm>
        </p:spPr>
        <p:txBody>
          <a:bodyPr/>
          <a:lstStyle/>
          <a:p>
            <a:r>
              <a:rPr lang="en-US"/>
              <a:t>Detailed information on the proposed code changes are available on the CODE Tucson ‘26 Project Website, Including: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B3F757-F525-E175-CC05-88A0A8FAD2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07613" y="2672419"/>
            <a:ext cx="5615919" cy="1513162"/>
          </a:xfrm>
        </p:spPr>
        <p:txBody>
          <a:bodyPr/>
          <a:lstStyle/>
          <a:p>
            <a:r>
              <a:rPr lang="en-US"/>
              <a:t>CODE Tucson ‘26 Info Packet</a:t>
            </a:r>
          </a:p>
          <a:p>
            <a:r>
              <a:rPr lang="en-US"/>
              <a:t>Information Posters </a:t>
            </a:r>
          </a:p>
          <a:p>
            <a:r>
              <a:rPr lang="en-US"/>
              <a:t>Draft Redline Amendments</a:t>
            </a:r>
          </a:p>
          <a:p>
            <a:pPr lvl="1"/>
            <a:r>
              <a:rPr lang="en-US" sz="2000">
                <a:hlinkClick r:id="rId3"/>
              </a:rPr>
              <a:t>https://www.tucsonaz.gov/Departments/Planning-Development-Services/Planning-Initiatives/CODE-Tucson-26</a:t>
            </a:r>
            <a:r>
              <a:rPr lang="en-US" sz="2000"/>
              <a:t> </a:t>
            </a:r>
          </a:p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1341F1-FBA2-CA1C-CDF9-3D609EF80C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428" y="1506914"/>
            <a:ext cx="3737928" cy="4866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131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1F2B22-E224-ABF4-922D-E1FC41A50B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47736" y="529464"/>
            <a:ext cx="8194964" cy="617529"/>
          </a:xfrm>
        </p:spPr>
        <p:txBody>
          <a:bodyPr lIns="91440" tIns="45720" rIns="91440" bIns="45720" anchor="t"/>
          <a:lstStyle/>
          <a:p>
            <a:r>
              <a:rPr lang="en-US">
                <a:latin typeface="Lato Semibold"/>
                <a:ea typeface="Lato Semibold"/>
                <a:cs typeface="Lato Semibold"/>
              </a:rPr>
              <a:t>Clarify Parking Standards 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4B72F-A1FE-EF3C-85E1-2590E9509A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2405" y="1146993"/>
            <a:ext cx="8194964" cy="1169033"/>
          </a:xfrm>
        </p:spPr>
        <p:txBody>
          <a:bodyPr lIns="91440" tIns="45720" rIns="91440" bIns="45720" anchor="t"/>
          <a:lstStyle/>
          <a:p>
            <a:r>
              <a:rPr lang="en-US" sz="2800" b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Simplify parking requirements to better align with how sites are used today. </a:t>
            </a:r>
            <a:endParaRPr lang="en-US" sz="2800" b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B27260-0978-D059-9632-E67A27E29B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2405" y="2213267"/>
            <a:ext cx="8603400" cy="3206495"/>
          </a:xfrm>
        </p:spPr>
        <p:txBody>
          <a:bodyPr lIns="91440" tIns="45720" rIns="91440" bIns="45720" anchor="t"/>
          <a:lstStyle/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Parking calculations for mixed use developments</a:t>
            </a:r>
            <a:endParaRPr lang="en-US" b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Parking for recreational uses</a:t>
            </a:r>
          </a:p>
          <a:p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Parking for self-service uses without staff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8C3357-B165-1C15-9824-F17F2F036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955" y="3942861"/>
            <a:ext cx="4200525" cy="2543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Icon&#10;&#10;AI-generated content may be incorrect.">
            <a:extLst>
              <a:ext uri="{FF2B5EF4-FFF2-40B4-BE49-F238E27FC236}">
                <a16:creationId xmlns:a16="http://schemas.microsoft.com/office/drawing/2014/main" id="{37131388-B144-C44E-9142-0502373A28B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1" y="124987"/>
            <a:ext cx="2651760" cy="2651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3407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IMETER_SERIES_ID_KEY" val="al4p2rx3jde7wskzwgghgud66ood2sym"/>
</p:tagLst>
</file>

<file path=ppt/theme/theme1.xml><?xml version="1.0" encoding="utf-8"?>
<a:theme xmlns:a="http://schemas.openxmlformats.org/drawingml/2006/main" name="Office Theme">
  <a:themeElements>
    <a:clrScheme name="Tucson Water Colors">
      <a:dk1>
        <a:srgbClr val="00ACED"/>
      </a:dk1>
      <a:lt1>
        <a:srgbClr val="FFFFFF"/>
      </a:lt1>
      <a:dk2>
        <a:srgbClr val="0066A0"/>
      </a:dk2>
      <a:lt2>
        <a:srgbClr val="E7E6E6"/>
      </a:lt2>
      <a:accent1>
        <a:srgbClr val="01AEA9"/>
      </a:accent1>
      <a:accent2>
        <a:srgbClr val="03ACED"/>
      </a:accent2>
      <a:accent3>
        <a:srgbClr val="0065A0"/>
      </a:accent3>
      <a:accent4>
        <a:srgbClr val="02394A"/>
      </a:accent4>
      <a:accent5>
        <a:srgbClr val="E3F5F5"/>
      </a:accent5>
      <a:accent6>
        <a:srgbClr val="008EAB"/>
      </a:accent6>
      <a:hlink>
        <a:srgbClr val="00ADEC"/>
      </a:hlink>
      <a:folHlink>
        <a:srgbClr val="0981A8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Wtheme">
  <a:themeElements>
    <a:clrScheme name="Tucson Water Colors">
      <a:dk1>
        <a:srgbClr val="00ACED"/>
      </a:dk1>
      <a:lt1>
        <a:srgbClr val="FFFFFF"/>
      </a:lt1>
      <a:dk2>
        <a:srgbClr val="0066A0"/>
      </a:dk2>
      <a:lt2>
        <a:srgbClr val="E7E6E6"/>
      </a:lt2>
      <a:accent1>
        <a:srgbClr val="01AEA9"/>
      </a:accent1>
      <a:accent2>
        <a:srgbClr val="03ACED"/>
      </a:accent2>
      <a:accent3>
        <a:srgbClr val="0065A0"/>
      </a:accent3>
      <a:accent4>
        <a:srgbClr val="02394A"/>
      </a:accent4>
      <a:accent5>
        <a:srgbClr val="E3F5F5"/>
      </a:accent5>
      <a:accent6>
        <a:srgbClr val="008EAB"/>
      </a:accent6>
      <a:hlink>
        <a:srgbClr val="00ADEC"/>
      </a:hlink>
      <a:folHlink>
        <a:srgbClr val="0981A8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theme" id="{F58C53A5-6FEA-4380-8648-327B74D76B99}" vid="{913B1D0C-BE84-4312-98CF-C9866C42AA41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2551DF2F520F4396544B1EDBE9DEB6" ma:contentTypeVersion="17" ma:contentTypeDescription="Create a new document." ma:contentTypeScope="" ma:versionID="d6a43b343bab089969aa2a8449884153">
  <xsd:schema xmlns:xsd="http://www.w3.org/2001/XMLSchema" xmlns:xs="http://www.w3.org/2001/XMLSchema" xmlns:p="http://schemas.microsoft.com/office/2006/metadata/properties" xmlns:ns2="228ae9f2-331e-4891-9b59-702a65e5047a" xmlns:ns3="b52c74d9-0fb0-4c56-9af3-69aa71bc15cb" targetNamespace="http://schemas.microsoft.com/office/2006/metadata/properties" ma:root="true" ma:fieldsID="1c96ebc4a08cb779b7a65f7c4e1cefc8" ns2:_="" ns3:_="">
    <xsd:import namespace="228ae9f2-331e-4891-9b59-702a65e5047a"/>
    <xsd:import namespace="b52c74d9-0fb0-4c56-9af3-69aa71bc15c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8ae9f2-331e-4891-9b59-702a65e5047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9b844b9-f732-4106-b0d0-53a771884ca6}" ma:internalName="TaxCatchAll" ma:showField="CatchAllData" ma:web="228ae9f2-331e-4891-9b59-702a65e504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c74d9-0fb0-4c56-9af3-69aa71bc15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05beffa-4d2e-4b1c-9b1a-64bb9b96fa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28ae9f2-331e-4891-9b59-702a65e5047a">
      <UserInfo>
        <DisplayName>Russlyn Wells</DisplayName>
        <AccountId>16</AccountId>
        <AccountType/>
      </UserInfo>
      <UserInfo>
        <DisplayName>Jasmine Chan</DisplayName>
        <AccountId>393</AccountId>
        <AccountType/>
      </UserInfo>
    </SharedWithUsers>
    <TaxCatchAll xmlns="228ae9f2-331e-4891-9b59-702a65e5047a" xsi:nil="true"/>
    <lcf76f155ced4ddcb4097134ff3c332f xmlns="b52c74d9-0fb0-4c56-9af3-69aa71bc15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21A9F41-9862-42F4-827C-4E59B64D13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530C21-353D-4AC7-B523-A225902C6E2D}">
  <ds:schemaRefs>
    <ds:schemaRef ds:uri="228ae9f2-331e-4891-9b59-702a65e5047a"/>
    <ds:schemaRef ds:uri="b52c74d9-0fb0-4c56-9af3-69aa71bc15c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F1493B3-16AF-4803-8C0D-9820BC24C864}">
  <ds:schemaRefs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b52c74d9-0fb0-4c56-9af3-69aa71bc15cb"/>
    <ds:schemaRef ds:uri="228ae9f2-331e-4891-9b59-702a65e5047a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1465</TotalTime>
  <Words>1730</Words>
  <Application>Microsoft Office PowerPoint</Application>
  <PresentationFormat>Widescreen</PresentationFormat>
  <Paragraphs>227</Paragraphs>
  <Slides>27</Slides>
  <Notes>27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Aptos</vt:lpstr>
      <vt:lpstr>Arial</vt:lpstr>
      <vt:lpstr>Calibri</vt:lpstr>
      <vt:lpstr>DM Serif Display</vt:lpstr>
      <vt:lpstr>Lato</vt:lpstr>
      <vt:lpstr>Lato Light</vt:lpstr>
      <vt:lpstr>Lato Medium</vt:lpstr>
      <vt:lpstr>Lato Semibold</vt:lpstr>
      <vt:lpstr>Roboto</vt:lpstr>
      <vt:lpstr>Office Theme</vt:lpstr>
      <vt:lpstr>2_Office Theme</vt:lpstr>
      <vt:lpstr>TWtheme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Bursuck</dc:creator>
  <cp:lastModifiedBy>Carver Struve</cp:lastModifiedBy>
  <cp:revision>2</cp:revision>
  <cp:lastPrinted>2026-07-16T23:34:18Z</cp:lastPrinted>
  <dcterms:created xsi:type="dcterms:W3CDTF">2022-08-11T16:28:59Z</dcterms:created>
  <dcterms:modified xsi:type="dcterms:W3CDTF">2026-07-28T22:33:10Z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0x0101000C2551DF2F520F4396544B1EDBE9DEB6</vt:lpwstr>
  </property>
  <property fmtid="{D5CDD505-2E9C-101B-9397-08002B2CF9AE}" pid="3" name="MediaServiceImageTags">
    <vt:lpwstr/>
  </property>
</Properties>
</file>