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74" r:id="rId7"/>
    <p:sldId id="262" r:id="rId8"/>
    <p:sldId id="269" r:id="rId9"/>
    <p:sldId id="268" r:id="rId10"/>
    <p:sldId id="267" r:id="rId11"/>
    <p:sldId id="263" r:id="rId12"/>
    <p:sldId id="276" r:id="rId13"/>
    <p:sldId id="280" r:id="rId14"/>
    <p:sldId id="270" r:id="rId15"/>
    <p:sldId id="283" r:id="rId16"/>
    <p:sldId id="281" r:id="rId17"/>
    <p:sldId id="264" r:id="rId18"/>
    <p:sldId id="265" r:id="rId19"/>
    <p:sldId id="266" r:id="rId20"/>
    <p:sldId id="278" r:id="rId21"/>
    <p:sldId id="284" r:id="rId22"/>
    <p:sldId id="271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833" autoAdjust="0"/>
  </p:normalViewPr>
  <p:slideViewPr>
    <p:cSldViewPr snapToGrid="0" snapToObjects="1">
      <p:cViewPr>
        <p:scale>
          <a:sx n="100" d="100"/>
          <a:sy n="100" d="100"/>
        </p:scale>
        <p:origin x="-384" y="5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11/21/2014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11/21/2014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11/21/2014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11/21/2014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11/21/2014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11/21/2014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11/21/2014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11/21/2014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11/21/2014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11/21/2014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11/21/2014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11/21/2014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CE38E4D-051A-41E1-86A4-E56916468FD0}" type="datetimeFigureOut">
              <a:rPr lang="en-US" smtClean="0"/>
              <a:t>11/21/2014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858172"/>
            <a:ext cx="6704138" cy="2881679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CATEGORIES OF COMMENTS REGARDING THE DOWNTOWN MOTOR APARTMENTS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0800000" flipV="1">
            <a:off x="1447800" y="4895476"/>
            <a:ext cx="6373280" cy="1359647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From October 28</a:t>
            </a:r>
            <a:r>
              <a:rPr lang="en-US" sz="2400" baseline="30000" dirty="0" smtClean="0">
                <a:solidFill>
                  <a:schemeClr val="tx1"/>
                </a:solidFill>
              </a:rPr>
              <a:t>th</a:t>
            </a:r>
            <a:r>
              <a:rPr lang="en-US" sz="2400" dirty="0" smtClean="0">
                <a:solidFill>
                  <a:schemeClr val="tx1"/>
                </a:solidFill>
              </a:rPr>
              <a:t> meeting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16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336176"/>
            <a:ext cx="8042276" cy="761104"/>
          </a:xfrm>
        </p:spPr>
        <p:txBody>
          <a:bodyPr/>
          <a:lstStyle/>
          <a:p>
            <a:r>
              <a:rPr lang="en-US" sz="4400" dirty="0" smtClean="0"/>
              <a:t>Community and Office Space</a:t>
            </a:r>
            <a:endParaRPr lang="en-US" sz="4400" dirty="0"/>
          </a:p>
        </p:txBody>
      </p:sp>
      <p:pic>
        <p:nvPicPr>
          <p:cNvPr id="21132" name="Picture 2010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998219"/>
            <a:ext cx="6076949" cy="573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754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855" y="255625"/>
            <a:ext cx="8042276" cy="1275995"/>
          </a:xfrm>
        </p:spPr>
        <p:txBody>
          <a:bodyPr/>
          <a:lstStyle/>
          <a:p>
            <a:r>
              <a:rPr lang="en-US" sz="4200" dirty="0" smtClean="0"/>
              <a:t>SIZE/DESIGN OF </a:t>
            </a:r>
            <a:br>
              <a:rPr lang="en-US" sz="4200" dirty="0" smtClean="0"/>
            </a:br>
            <a:r>
              <a:rPr lang="en-US" sz="4200" dirty="0" smtClean="0"/>
              <a:t>PROPOSED BUILDING</a:t>
            </a:r>
            <a:endParaRPr lang="en-US" sz="4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855" y="1653541"/>
            <a:ext cx="8042276" cy="4343400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</a:pPr>
            <a:r>
              <a:rPr lang="en-US" sz="1600" dirty="0" smtClean="0"/>
              <a:t>Within allowable side-yard setback limits (5’; 0’ allowed)</a:t>
            </a:r>
          </a:p>
          <a:p>
            <a:pPr>
              <a:buClr>
                <a:schemeClr val="tx1"/>
              </a:buClr>
            </a:pPr>
            <a:r>
              <a:rPr lang="en-US" sz="1600" dirty="0" smtClean="0"/>
              <a:t>Within allowable height limits (could build to 75’)</a:t>
            </a:r>
          </a:p>
          <a:p>
            <a:pPr>
              <a:buClr>
                <a:schemeClr val="tx1"/>
              </a:buClr>
            </a:pPr>
            <a:r>
              <a:rPr lang="en-US" sz="1600" dirty="0" smtClean="0"/>
              <a:t>Within allowable density limits</a:t>
            </a:r>
          </a:p>
          <a:p>
            <a:pPr>
              <a:buClr>
                <a:schemeClr val="tx1"/>
              </a:buClr>
            </a:pPr>
            <a:r>
              <a:rPr lang="en-US" sz="1600" dirty="0" smtClean="0"/>
              <a:t>Building has been stepped back from original design</a:t>
            </a:r>
          </a:p>
          <a:p>
            <a:pPr>
              <a:buClr>
                <a:schemeClr val="tx1"/>
              </a:buClr>
            </a:pPr>
            <a:r>
              <a:rPr lang="en-US" sz="1600" dirty="0" smtClean="0"/>
              <a:t>Roof line has changed from hip roof to parapet</a:t>
            </a:r>
          </a:p>
          <a:p>
            <a:pPr>
              <a:buClr>
                <a:schemeClr val="tx1"/>
              </a:buClr>
            </a:pPr>
            <a:r>
              <a:rPr lang="en-US" sz="1600" dirty="0" smtClean="0"/>
              <a:t>Building has been moved in from property lines</a:t>
            </a:r>
          </a:p>
          <a:p>
            <a:pPr>
              <a:buClr>
                <a:schemeClr val="tx1"/>
              </a:buClr>
            </a:pPr>
            <a:r>
              <a:rPr lang="en-US" sz="1600" dirty="0" smtClean="0"/>
              <a:t>Overhanging balconies were removed from front</a:t>
            </a:r>
          </a:p>
          <a:p>
            <a:pPr>
              <a:buClr>
                <a:schemeClr val="tx1"/>
              </a:buClr>
            </a:pPr>
            <a:r>
              <a:rPr lang="en-US" sz="1600" dirty="0" smtClean="0"/>
              <a:t>Additional articulation added to rear of building</a:t>
            </a:r>
          </a:p>
          <a:p>
            <a:pPr>
              <a:buClr>
                <a:schemeClr val="tx1"/>
              </a:buClr>
            </a:pPr>
            <a:r>
              <a:rPr lang="en-US" sz="1600" dirty="0" smtClean="0"/>
              <a:t>Rear yard setback increases from 0’ to 20’</a:t>
            </a:r>
          </a:p>
          <a:p>
            <a:pPr>
              <a:buClr>
                <a:schemeClr val="tx1"/>
              </a:buClr>
            </a:pPr>
            <a:r>
              <a:rPr lang="en-US" sz="1600" dirty="0" smtClean="0"/>
              <a:t>Proposal incorporates reuse of existing front buildings and project sign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7481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143000"/>
            <a:ext cx="7772400" cy="914400"/>
          </a:xfrm>
          <a:prstGeom prst="rect">
            <a:avLst/>
          </a:prstGeom>
        </p:spPr>
        <p:txBody>
          <a:bodyPr vert="horz" lIns="45720" rIns="45720" anchor="t">
            <a:normAutofit fontScale="25000" lnSpcReduction="200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800" dirty="0" smtClean="0">
                <a:ln w="5000" cmpd="sng">
                  <a:noFill/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Swis721 Cn BT" pitchFamily="34" charset="0"/>
                <a:ea typeface="Tahoma" pitchFamily="34" charset="0"/>
                <a:cs typeface="Tahoma" pitchFamily="34" charset="0"/>
              </a:rPr>
              <a:t>Initial proposed design </a:t>
            </a:r>
            <a:endParaRPr lang="en-US" sz="12800" dirty="0">
              <a:ln w="5000" cmpd="sng">
                <a:noFill/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latin typeface="Swis721 Cn BT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1200" cap="all" spc="0" normalizeH="0" noProof="0" dirty="0">
              <a:ln w="5000" cmpd="sng">
                <a:noFill/>
                <a:prstDash val="solid"/>
              </a:ln>
              <a:solidFill>
                <a:srgbClr val="92D050"/>
              </a:solidFill>
              <a:effectLst/>
              <a:uLnTx/>
              <a:uFillTx/>
              <a:latin typeface="Swis721 Cn BT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all" spc="0" normalizeH="0" noProof="0" dirty="0" smtClean="0">
                <a:ln w="5000" cmpd="sng">
                  <a:noFill/>
                  <a:prstDash val="solid"/>
                </a:ln>
                <a:solidFill>
                  <a:srgbClr val="92D050"/>
                </a:solidFill>
                <a:effectLst/>
                <a:uLnTx/>
                <a:uFillTx/>
                <a:latin typeface="Swis721 Cn B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2500" b="1" i="0" u="none" strike="noStrike" kern="1200" cap="all" spc="0" normalizeH="0" baseline="0" noProof="0" dirty="0" smtClean="0">
                <a:ln w="5000" cmpd="sng">
                  <a:noFill/>
                  <a:prstDash val="solid"/>
                </a:ln>
                <a:solidFill>
                  <a:srgbClr val="92D050"/>
                </a:solidFill>
                <a:effectLst/>
                <a:uLnTx/>
                <a:uFillTx/>
                <a:latin typeface="Swis721 Cn BT" pitchFamily="34" charset="0"/>
                <a:ea typeface="Tahoma" pitchFamily="34" charset="0"/>
                <a:cs typeface="Tahoma" pitchFamily="34" charset="0"/>
              </a:rPr>
              <a:t/>
            </a:r>
            <a:br>
              <a:rPr kumimoji="0" lang="en-US" sz="2500" b="1" i="0" u="none" strike="noStrike" kern="1200" cap="all" spc="0" normalizeH="0" baseline="0" noProof="0" dirty="0" smtClean="0">
                <a:ln w="5000" cmpd="sng">
                  <a:noFill/>
                  <a:prstDash val="solid"/>
                </a:ln>
                <a:solidFill>
                  <a:srgbClr val="92D050"/>
                </a:solidFill>
                <a:effectLst/>
                <a:uLnTx/>
                <a:uFillTx/>
                <a:latin typeface="Swis721 Cn BT" pitchFamily="34" charset="0"/>
                <a:ea typeface="Tahoma" pitchFamily="34" charset="0"/>
                <a:cs typeface="Tahoma" pitchFamily="34" charset="0"/>
              </a:rPr>
            </a:br>
            <a:r>
              <a:rPr kumimoji="0" lang="en-US" sz="4800" b="1" i="0" u="none" strike="noStrike" kern="1200" cap="all" spc="0" normalizeH="0" baseline="0" noProof="0" dirty="0" smtClean="0">
                <a:ln w="5000" cmpd="sng">
                  <a:solidFill>
                    <a:srgbClr val="4F81BD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kumimoji="0" lang="en-US" sz="4800" b="1" i="0" u="none" strike="noStrike" kern="1200" cap="all" spc="0" normalizeH="0" baseline="0" noProof="0" dirty="0" smtClean="0">
                <a:ln w="5000" cmpd="sng">
                  <a:solidFill>
                    <a:srgbClr val="4F81BD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kumimoji="0" lang="en-US" sz="4600" b="1" i="0" u="none" strike="noStrike" kern="1200" cap="all" spc="0" normalizeH="0" baseline="0" noProof="0" dirty="0">
              <a:ln w="5000" cmpd="sng">
                <a:solidFill>
                  <a:srgbClr val="4F81BD">
                    <a:tint val="80000"/>
                    <a:shade val="99000"/>
                    <a:satMod val="50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63000"/>
                      <a:satMod val="255000"/>
                    </a:srgbClr>
                  </a:gs>
                  <a:gs pos="9000">
                    <a:srgbClr val="4F81BD">
                      <a:tint val="63000"/>
                      <a:satMod val="255000"/>
                    </a:srgbClr>
                  </a:gs>
                  <a:gs pos="53000">
                    <a:srgbClr val="4F81BD">
                      <a:shade val="60000"/>
                      <a:satMod val="100000"/>
                    </a:srgbClr>
                  </a:gs>
                  <a:gs pos="90000">
                    <a:srgbClr val="4F81BD">
                      <a:tint val="63000"/>
                      <a:satMod val="255000"/>
                    </a:srgbClr>
                  </a:gs>
                  <a:gs pos="100000">
                    <a:srgbClr val="4F81BD">
                      <a:tint val="63000"/>
                      <a:satMod val="255000"/>
                    </a:srgb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  <a:uLnTx/>
              <a:uFillTx/>
              <a:latin typeface="Franklin Gothic Book"/>
              <a:ea typeface="+mj-ea"/>
              <a:cs typeface="+mj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2438400"/>
            <a:ext cx="9106041" cy="3428999"/>
            <a:chOff x="37958" y="1564132"/>
            <a:chExt cx="9106041" cy="3428999"/>
          </a:xfrm>
        </p:grpSpPr>
        <p:sp>
          <p:nvSpPr>
            <p:cNvPr id="3" name="object 3"/>
            <p:cNvSpPr/>
            <p:nvPr/>
          </p:nvSpPr>
          <p:spPr>
            <a:xfrm>
              <a:off x="37958" y="1564132"/>
              <a:ext cx="2294693" cy="34289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2332651" y="1564132"/>
              <a:ext cx="2294693" cy="34289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4627344" y="1564132"/>
              <a:ext cx="2294693" cy="342899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6922046" y="1564132"/>
              <a:ext cx="2221953" cy="34289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 dirty="0"/>
            </a:p>
          </p:txBody>
        </p:sp>
      </p:grpSp>
      <p:sp>
        <p:nvSpPr>
          <p:cNvPr id="8" name="Title 1"/>
          <p:cNvSpPr txBox="1">
            <a:spLocks/>
          </p:cNvSpPr>
          <p:nvPr/>
        </p:nvSpPr>
        <p:spPr>
          <a:xfrm>
            <a:off x="228600" y="6019800"/>
            <a:ext cx="8610601" cy="819150"/>
          </a:xfrm>
          <a:prstGeom prst="rect">
            <a:avLst/>
          </a:prstGeom>
        </p:spPr>
        <p:txBody>
          <a:bodyPr vert="horz" lIns="45720" rIns="45720" anchor="t">
            <a:normAutofit fontScale="25000" lnSpcReduction="200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400" dirty="0" smtClean="0">
                <a:ln w="5000" cmpd="sng">
                  <a:noFill/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Swis721 Cn BT" pitchFamily="34" charset="0"/>
                <a:ea typeface="Tahoma" pitchFamily="34" charset="0"/>
                <a:cs typeface="Tahoma" pitchFamily="34" charset="0"/>
              </a:rPr>
              <a:t>View from stone avenue</a:t>
            </a:r>
            <a:endParaRPr kumimoji="0" lang="en-US" sz="6400" b="1" i="0" u="none" strike="noStrike" kern="1200" cap="all" spc="0" normalizeH="0" noProof="0" dirty="0" smtClean="0">
              <a:ln w="5000" cmpd="sng">
                <a:noFill/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Swis721 Cn BT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1200" cap="all" spc="0" normalizeH="0" noProof="0" dirty="0">
              <a:ln w="5000" cmpd="sng">
                <a:noFill/>
                <a:prstDash val="solid"/>
              </a:ln>
              <a:solidFill>
                <a:srgbClr val="92D050"/>
              </a:solidFill>
              <a:effectLst/>
              <a:uLnTx/>
              <a:uFillTx/>
              <a:latin typeface="Swis721 Cn BT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all" spc="0" normalizeH="0" noProof="0" dirty="0" smtClean="0">
                <a:ln w="5000" cmpd="sng">
                  <a:noFill/>
                  <a:prstDash val="solid"/>
                </a:ln>
                <a:solidFill>
                  <a:srgbClr val="92D050"/>
                </a:solidFill>
                <a:effectLst/>
                <a:uLnTx/>
                <a:uFillTx/>
                <a:latin typeface="Swis721 Cn B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2500" b="1" i="0" u="none" strike="noStrike" kern="1200" cap="all" spc="0" normalizeH="0" baseline="0" noProof="0" dirty="0" smtClean="0">
                <a:ln w="5000" cmpd="sng">
                  <a:noFill/>
                  <a:prstDash val="solid"/>
                </a:ln>
                <a:solidFill>
                  <a:srgbClr val="92D050"/>
                </a:solidFill>
                <a:effectLst/>
                <a:uLnTx/>
                <a:uFillTx/>
                <a:latin typeface="Swis721 Cn BT" pitchFamily="34" charset="0"/>
                <a:ea typeface="Tahoma" pitchFamily="34" charset="0"/>
                <a:cs typeface="Tahoma" pitchFamily="34" charset="0"/>
              </a:rPr>
              <a:t/>
            </a:r>
            <a:br>
              <a:rPr kumimoji="0" lang="en-US" sz="2500" b="1" i="0" u="none" strike="noStrike" kern="1200" cap="all" spc="0" normalizeH="0" baseline="0" noProof="0" dirty="0" smtClean="0">
                <a:ln w="5000" cmpd="sng">
                  <a:noFill/>
                  <a:prstDash val="solid"/>
                </a:ln>
                <a:solidFill>
                  <a:srgbClr val="92D050"/>
                </a:solidFill>
                <a:effectLst/>
                <a:uLnTx/>
                <a:uFillTx/>
                <a:latin typeface="Swis721 Cn BT" pitchFamily="34" charset="0"/>
                <a:ea typeface="Tahoma" pitchFamily="34" charset="0"/>
                <a:cs typeface="Tahoma" pitchFamily="34" charset="0"/>
              </a:rPr>
            </a:br>
            <a:r>
              <a:rPr kumimoji="0" lang="en-US" sz="4800" b="1" i="0" u="none" strike="noStrike" kern="1200" cap="all" spc="0" normalizeH="0" baseline="0" noProof="0" dirty="0" smtClean="0">
                <a:ln w="5000" cmpd="sng">
                  <a:solidFill>
                    <a:srgbClr val="4F81BD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kumimoji="0" lang="en-US" sz="4800" b="1" i="0" u="none" strike="noStrike" kern="1200" cap="all" spc="0" normalizeH="0" baseline="0" noProof="0" dirty="0" smtClean="0">
                <a:ln w="5000" cmpd="sng">
                  <a:solidFill>
                    <a:srgbClr val="4F81BD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kumimoji="0" lang="en-US" sz="4600" b="1" i="0" u="none" strike="noStrike" kern="1200" cap="all" spc="0" normalizeH="0" baseline="0" noProof="0" dirty="0">
              <a:ln w="5000" cmpd="sng">
                <a:solidFill>
                  <a:srgbClr val="4F81BD">
                    <a:tint val="80000"/>
                    <a:shade val="99000"/>
                    <a:satMod val="50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63000"/>
                      <a:satMod val="255000"/>
                    </a:srgbClr>
                  </a:gs>
                  <a:gs pos="9000">
                    <a:srgbClr val="4F81BD">
                      <a:tint val="63000"/>
                      <a:satMod val="255000"/>
                    </a:srgbClr>
                  </a:gs>
                  <a:gs pos="53000">
                    <a:srgbClr val="4F81BD">
                      <a:shade val="60000"/>
                      <a:satMod val="100000"/>
                    </a:srgbClr>
                  </a:gs>
                  <a:gs pos="90000">
                    <a:srgbClr val="4F81BD">
                      <a:tint val="63000"/>
                      <a:satMod val="255000"/>
                    </a:srgbClr>
                  </a:gs>
                  <a:gs pos="100000">
                    <a:srgbClr val="4F81BD">
                      <a:tint val="63000"/>
                      <a:satMod val="255000"/>
                    </a:srgb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  <a:uLnTx/>
              <a:uFillTx/>
              <a:latin typeface="Franklin Gothic Book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2898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4801" y="274638"/>
            <a:ext cx="8560306" cy="64928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spc="-55" dirty="0">
                <a:latin typeface="Tahoma" pitchFamily="34" charset="0"/>
                <a:ea typeface="Tahoma" pitchFamily="34" charset="0"/>
                <a:cs typeface="Tahoma" pitchFamily="34" charset="0"/>
              </a:rPr>
              <a:t>Initial </a:t>
            </a:r>
            <a:r>
              <a:rPr sz="4400" spc="-55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sz="4400" spc="-35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</a:t>
            </a:r>
            <a:r>
              <a:rPr sz="4400" spc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oposed </a:t>
            </a:r>
            <a:r>
              <a:rPr sz="4400" spc="1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</a:t>
            </a:r>
            <a:r>
              <a:rPr sz="4400" spc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esi</a:t>
            </a:r>
            <a:r>
              <a:rPr sz="4400" spc="-2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g</a:t>
            </a:r>
            <a:r>
              <a:rPr sz="4400" spc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</a:t>
            </a:r>
            <a:endParaRPr sz="4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0687" y="1046099"/>
            <a:ext cx="1826056" cy="25697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346749" y="1046099"/>
            <a:ext cx="1933835" cy="25697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4280598" y="1046099"/>
            <a:ext cx="1933841" cy="25697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6214440" y="1046099"/>
            <a:ext cx="650087" cy="25697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816351" y="3615816"/>
            <a:ext cx="1565630" cy="284848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4381990" y="3615816"/>
            <a:ext cx="2388861" cy="284848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770858" y="3615816"/>
            <a:ext cx="2094249" cy="284848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304802" y="3654504"/>
            <a:ext cx="2390773" cy="80319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sz="2000" spc="-55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sz="2000" spc="-15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erspe</a:t>
            </a:r>
            <a:r>
              <a:rPr sz="2000" spc="5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r>
              <a:rPr sz="2000" spc="-15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ti</a:t>
            </a:r>
            <a:r>
              <a:rPr sz="2000" spc="-35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v</a:t>
            </a:r>
            <a:r>
              <a:rPr sz="2000" spc="35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</a:t>
            </a:r>
            <a:r>
              <a:rPr lang="en-US" sz="2000" spc="35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2000" spc="-15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</a:t>
            </a:r>
            <a:r>
              <a:rPr sz="2000" spc="-35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</a:t>
            </a:r>
            <a:r>
              <a:rPr sz="2000" spc="-15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</a:t>
            </a:r>
            <a:r>
              <a:rPr sz="2000" spc="35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en-US" sz="2000" spc="35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2000" spc="-15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Russel</a:t>
            </a:r>
            <a:r>
              <a:rPr sz="2000" spc="35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</a:t>
            </a:r>
            <a:r>
              <a:rPr lang="en-US" sz="2000" spc="35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2000" spc="-5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r>
              <a:rPr sz="2000" spc="-35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v</a:t>
            </a:r>
            <a:r>
              <a:rPr sz="2000" spc="-15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enue</a:t>
            </a:r>
            <a:endParaRPr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895091" y="6415483"/>
            <a:ext cx="5970015" cy="44251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sz="2000" spc="-4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sz="2000" spc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erspe</a:t>
            </a:r>
            <a:r>
              <a:rPr sz="2000" spc="2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r>
              <a:rPr sz="2000" spc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ti</a:t>
            </a:r>
            <a:r>
              <a:rPr sz="2000" spc="-2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v</a:t>
            </a:r>
            <a:r>
              <a:rPr sz="2000" spc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</a:t>
            </a:r>
            <a:r>
              <a:rPr sz="2000" spc="-19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2000" spc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</a:t>
            </a:r>
            <a:r>
              <a:rPr sz="2000" spc="-2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</a:t>
            </a:r>
            <a:r>
              <a:rPr sz="2000" spc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om</a:t>
            </a:r>
            <a:r>
              <a:rPr sz="2000" spc="-19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2000" spc="-5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</a:t>
            </a:r>
            <a:r>
              <a:rPr sz="2000" spc="-1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</a:t>
            </a:r>
            <a:r>
              <a:rPr sz="2000" spc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one</a:t>
            </a:r>
            <a:r>
              <a:rPr sz="2000" spc="-19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2000" spc="-35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r>
              <a:rPr sz="2000" spc="-2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v</a:t>
            </a:r>
            <a:r>
              <a:rPr sz="2000" spc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enue</a:t>
            </a:r>
            <a:endParaRPr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27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679824"/>
          </a:xfrm>
        </p:spPr>
        <p:txBody>
          <a:bodyPr/>
          <a:lstStyle/>
          <a:p>
            <a:r>
              <a:rPr lang="en-US" dirty="0" smtClean="0"/>
              <a:t>Revised Building Elevation</a:t>
            </a:r>
            <a:endParaRPr lang="en-US" dirty="0"/>
          </a:p>
        </p:txBody>
      </p:sp>
      <p:pic>
        <p:nvPicPr>
          <p:cNvPr id="4" name="Content Placeholder 3" descr="C:\Users\Kristy\AppData\Local\Microsoft\Windows\Temporary Internet Files\Content.Outlook\CGNUOGZ1\DML-Image 6 (4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9474" b="9474"/>
          <a:stretch>
            <a:fillRect/>
          </a:stretch>
        </p:blipFill>
        <p:spPr bwMode="auto">
          <a:xfrm>
            <a:off x="549275" y="889000"/>
            <a:ext cx="8042276" cy="50546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429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Kristy\AppData\Local\Microsoft\Windows\Temporary Internet Files\Content.Outlook\CGNUOGZ1\DML-West Entr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" y="601980"/>
            <a:ext cx="8382000" cy="62560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259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Revised Building Elevation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9495" b="94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2511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RENTS AND UTILITIES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813561"/>
            <a:ext cx="8042276" cy="4343400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dirty="0" smtClean="0"/>
              <a:t>Rents are affordable to households with incomes at or below 60% of Area Median Income, depending upon household size</a:t>
            </a:r>
          </a:p>
          <a:p>
            <a:pPr marL="0" indent="0">
              <a:buClr>
                <a:schemeClr val="tx1"/>
              </a:buClr>
              <a:buNone/>
            </a:pPr>
            <a:endParaRPr lang="en-US" dirty="0" smtClean="0"/>
          </a:p>
          <a:p>
            <a:pPr>
              <a:buClr>
                <a:schemeClr val="tx1"/>
              </a:buClr>
            </a:pPr>
            <a:r>
              <a:rPr lang="en-US" dirty="0" smtClean="0"/>
              <a:t>Affordable housing is in critical short supply, especially near the downtown core of </a:t>
            </a:r>
            <a:r>
              <a:rPr lang="en-US" dirty="0"/>
              <a:t>T</a:t>
            </a:r>
            <a:r>
              <a:rPr lang="en-US" dirty="0" smtClean="0"/>
              <a:t>ucson</a:t>
            </a:r>
          </a:p>
          <a:p>
            <a:pPr>
              <a:buClr>
                <a:schemeClr val="tx1"/>
              </a:buClr>
            </a:pPr>
            <a:endParaRPr lang="en-US" dirty="0"/>
          </a:p>
          <a:p>
            <a:pPr marL="349250" lvl="1" indent="0" algn="ctr">
              <a:buNone/>
            </a:pPr>
            <a:r>
              <a:rPr lang="en-US" sz="2400" b="1" dirty="0" smtClean="0"/>
              <a:t>RENTS INCLUDE ALL UTILITIES</a:t>
            </a:r>
          </a:p>
        </p:txBody>
      </p:sp>
    </p:spTree>
    <p:extLst>
      <p:ext uri="{BB962C8B-B14F-4D97-AF65-F5344CB8AC3E}">
        <p14:creationId xmlns:p14="http://schemas.microsoft.com/office/powerpoint/2010/main" val="96913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760221"/>
            <a:ext cx="8042276" cy="434340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dirty="0" smtClean="0"/>
              <a:t>Project is located in the Downtown In-Fill Incentive District</a:t>
            </a:r>
          </a:p>
          <a:p>
            <a:pPr marL="0" indent="0">
              <a:buClr>
                <a:schemeClr val="tx1"/>
              </a:buClr>
              <a:buNone/>
            </a:pPr>
            <a:endParaRPr lang="en-US" dirty="0" smtClean="0"/>
          </a:p>
          <a:p>
            <a:pPr>
              <a:buClr>
                <a:schemeClr val="tx1"/>
              </a:buClr>
            </a:pPr>
            <a:r>
              <a:rPr lang="en-US" dirty="0" smtClean="0"/>
              <a:t>City of </a:t>
            </a:r>
            <a:r>
              <a:rPr lang="en-US" dirty="0"/>
              <a:t>T</a:t>
            </a:r>
            <a:r>
              <a:rPr lang="en-US" dirty="0" smtClean="0"/>
              <a:t>ucson approved an  Individual Parking Plan</a:t>
            </a:r>
          </a:p>
          <a:p>
            <a:pPr marL="0" indent="0">
              <a:buClr>
                <a:schemeClr val="tx1"/>
              </a:buClr>
              <a:buNone/>
            </a:pPr>
            <a:endParaRPr lang="en-US" dirty="0" smtClean="0"/>
          </a:p>
          <a:p>
            <a:pPr>
              <a:buClr>
                <a:schemeClr val="tx1"/>
              </a:buClr>
            </a:pPr>
            <a:r>
              <a:rPr lang="en-US" dirty="0" smtClean="0"/>
              <a:t>Parking needs have been studied and adequate, secure parking has been provided under the podium and is hidden from street 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60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" y="392748"/>
            <a:ext cx="8229600" cy="573087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ea typeface="Tahoma" pitchFamily="34" charset="0"/>
                <a:cs typeface="Tahoma" pitchFamily="34" charset="0"/>
              </a:rPr>
              <a:t>Public Outreach</a:t>
            </a:r>
            <a:endParaRPr lang="en-US" sz="4000" dirty="0"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899160"/>
            <a:ext cx="8382000" cy="5882640"/>
          </a:xfrm>
        </p:spPr>
        <p:txBody>
          <a:bodyPr>
            <a:noAutofit/>
          </a:bodyPr>
          <a:lstStyle/>
          <a:p>
            <a:pPr>
              <a:buNone/>
            </a:pPr>
            <a:endParaRPr lang="en-US" sz="13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-6350" algn="just">
              <a:buNone/>
            </a:pPr>
            <a:r>
              <a:rPr lang="en-US" sz="1800" dirty="0" smtClean="0">
                <a:latin typeface="+mj-lt"/>
                <a:ea typeface="Tahoma" pitchFamily="34" charset="0"/>
                <a:cs typeface="Tahoma" pitchFamily="34" charset="0"/>
              </a:rPr>
              <a:t>All required public meetings were attended; all required notifications were made; no rezoning was initiated; project is not in an HPZ; the following meetings were Courtesy Public Meetings and not required by City of </a:t>
            </a:r>
            <a:r>
              <a:rPr lang="en-US" sz="1800" dirty="0">
                <a:latin typeface="+mj-lt"/>
                <a:ea typeface="Tahoma" pitchFamily="34" charset="0"/>
                <a:cs typeface="Tahoma" pitchFamily="34" charset="0"/>
              </a:rPr>
              <a:t>T</a:t>
            </a:r>
            <a:r>
              <a:rPr lang="en-US" sz="1800" dirty="0" smtClean="0">
                <a:latin typeface="+mj-lt"/>
                <a:ea typeface="Tahoma" pitchFamily="34" charset="0"/>
                <a:cs typeface="Tahoma" pitchFamily="34" charset="0"/>
              </a:rPr>
              <a:t>ucson</a:t>
            </a:r>
            <a:r>
              <a:rPr lang="en-US" sz="1800" dirty="0">
                <a:latin typeface="+mj-lt"/>
                <a:ea typeface="Tahoma" pitchFamily="34" charset="0"/>
                <a:cs typeface="Tahoma" pitchFamily="34" charset="0"/>
              </a:rPr>
              <a:t>:</a:t>
            </a:r>
            <a:endParaRPr lang="en-US" sz="1800" dirty="0" smtClean="0">
              <a:latin typeface="+mj-lt"/>
              <a:ea typeface="Tahoma" pitchFamily="34" charset="0"/>
              <a:cs typeface="Tahoma" pitchFamily="34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+mj-lt"/>
                <a:ea typeface="Tahoma" pitchFamily="34" charset="0"/>
                <a:cs typeface="Tahoma" pitchFamily="34" charset="0"/>
              </a:rPr>
              <a:t>January </a:t>
            </a:r>
            <a:r>
              <a:rPr lang="en-US" sz="1800" dirty="0">
                <a:latin typeface="+mj-lt"/>
                <a:ea typeface="Tahoma" pitchFamily="34" charset="0"/>
                <a:cs typeface="Tahoma" pitchFamily="34" charset="0"/>
              </a:rPr>
              <a:t>17, </a:t>
            </a:r>
            <a:r>
              <a:rPr lang="en-US" sz="1800" dirty="0" smtClean="0">
                <a:latin typeface="+mj-lt"/>
                <a:ea typeface="Tahoma" pitchFamily="34" charset="0"/>
                <a:cs typeface="Tahoma" pitchFamily="34" charset="0"/>
              </a:rPr>
              <a:t>2014 Courtesy neighborhood meeting with representatives of the Historic Committee from Armory Park and Ward 6 on site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+mj-lt"/>
                <a:ea typeface="Tahoma" pitchFamily="34" charset="0"/>
                <a:cs typeface="Tahoma" pitchFamily="34" charset="0"/>
              </a:rPr>
              <a:t>April 11, 2014 Courtesy Presentation to Office of Integrated Planning, Armory Park Neighborhood Association, Council Member Steve Kozachik, and other interested citizens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+mj-lt"/>
                <a:ea typeface="Tahoma" pitchFamily="34" charset="0"/>
                <a:cs typeface="Tahoma" pitchFamily="34" charset="0"/>
              </a:rPr>
              <a:t>August 6th, 2014 </a:t>
            </a:r>
            <a:r>
              <a:rPr lang="en-US" sz="1800" dirty="0">
                <a:latin typeface="+mj-lt"/>
                <a:ea typeface="Tahoma" pitchFamily="34" charset="0"/>
                <a:cs typeface="Tahoma" pitchFamily="34" charset="0"/>
              </a:rPr>
              <a:t>C</a:t>
            </a:r>
            <a:r>
              <a:rPr lang="en-US" sz="1800" dirty="0" smtClean="0">
                <a:latin typeface="+mj-lt"/>
                <a:ea typeface="Tahoma" pitchFamily="34" charset="0"/>
                <a:cs typeface="Tahoma" pitchFamily="34" charset="0"/>
              </a:rPr>
              <a:t>ourtesy Public Presentation at Ward 6 Office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+mj-lt"/>
                <a:ea typeface="Tahoma" pitchFamily="34" charset="0"/>
                <a:cs typeface="Tahoma" pitchFamily="34" charset="0"/>
              </a:rPr>
              <a:t>October 7th, 2014  Courtesy Public </a:t>
            </a:r>
            <a:r>
              <a:rPr lang="en-US" sz="1800" dirty="0">
                <a:latin typeface="+mj-lt"/>
                <a:ea typeface="Tahoma" pitchFamily="34" charset="0"/>
                <a:cs typeface="Tahoma" pitchFamily="34" charset="0"/>
              </a:rPr>
              <a:t>M</a:t>
            </a:r>
            <a:r>
              <a:rPr lang="en-US" sz="1800" dirty="0" smtClean="0">
                <a:latin typeface="+mj-lt"/>
                <a:ea typeface="Tahoma" pitchFamily="34" charset="0"/>
                <a:cs typeface="Tahoma" pitchFamily="34" charset="0"/>
              </a:rPr>
              <a:t>eeting to present design changes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7947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CATEGORIES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Clr>
                <a:schemeClr val="tx1"/>
              </a:buClr>
            </a:pPr>
            <a:r>
              <a:rPr lang="en-US" dirty="0" smtClean="0"/>
              <a:t>PRESERVATION OF EXISTING BUILDING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LAND SWAP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BUILDING HEIGHT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SECTION 106 PROCESS (City Staff will respond) 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SIZE/DESIGN OF PROPOSED APARTMENTS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SIZE/DESIGN OF PROPOSED BUILDING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RENTS/UTILITIES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PUBLIC OUTREACH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PARKING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35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663"/>
            <a:ext cx="8229600" cy="992187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Tahoma" pitchFamily="34" charset="0"/>
                <a:ea typeface="Tahoma" pitchFamily="34" charset="0"/>
                <a:cs typeface="Tahoma" pitchFamily="34" charset="0"/>
              </a:rPr>
              <a:t>DMA - Incorporated Public Comments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0182"/>
            <a:ext cx="8206740" cy="4038599"/>
          </a:xfrm>
        </p:spPr>
        <p:txBody>
          <a:bodyPr>
            <a:normAutofit fontScale="85000" lnSpcReduction="20000"/>
          </a:bodyPr>
          <a:lstStyle/>
          <a:p>
            <a:pPr marL="0" indent="0">
              <a:spcBef>
                <a:spcPts val="0"/>
              </a:spcBef>
              <a:buClr>
                <a:schemeClr val="tx1"/>
              </a:buClr>
              <a:buNone/>
            </a:pPr>
            <a:endParaRPr lang="en-US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57200" indent="-457200">
              <a:spcBef>
                <a:spcPts val="0"/>
              </a:spcBef>
              <a:buClr>
                <a:schemeClr val="tx1"/>
              </a:buClr>
            </a:pPr>
            <a:r>
              <a:rPr lang="en-US" sz="1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Roof </a:t>
            </a:r>
            <a:r>
              <a:rPr lang="en-US" sz="1900" dirty="0">
                <a:latin typeface="Tahoma" pitchFamily="34" charset="0"/>
                <a:ea typeface="Tahoma" pitchFamily="34" charset="0"/>
                <a:cs typeface="Tahoma" pitchFamily="34" charset="0"/>
              </a:rPr>
              <a:t>style was changed from peaked to flat - lowering </a:t>
            </a:r>
            <a:r>
              <a:rPr lang="en-US" sz="1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overall  building height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1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1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en-US" sz="19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57200" indent="-457200">
              <a:spcBef>
                <a:spcPts val="0"/>
              </a:spcBef>
              <a:buClr>
                <a:schemeClr val="tx1"/>
              </a:buClr>
            </a:pPr>
            <a:r>
              <a:rPr lang="en-US" sz="1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Stepped-back </a:t>
            </a:r>
            <a:r>
              <a:rPr lang="en-US" sz="1900" dirty="0">
                <a:latin typeface="Tahoma" pitchFamily="34" charset="0"/>
                <a:ea typeface="Tahoma" pitchFamily="34" charset="0"/>
                <a:cs typeface="Tahoma" pitchFamily="34" charset="0"/>
              </a:rPr>
              <a:t>the west elevation for architectural interest</a:t>
            </a:r>
            <a:r>
              <a:rPr lang="en-US" sz="1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diversity</a:t>
            </a:r>
            <a:r>
              <a:rPr lang="en-US" sz="1900" dirty="0">
                <a:latin typeface="Tahoma" pitchFamily="34" charset="0"/>
                <a:ea typeface="Tahoma" pitchFamily="34" charset="0"/>
                <a:cs typeface="Tahoma" pitchFamily="34" charset="0"/>
              </a:rPr>
              <a:t>, and </a:t>
            </a:r>
            <a:r>
              <a:rPr lang="en-US" sz="1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scale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1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1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en-US" sz="19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57200" indent="-457200">
              <a:spcBef>
                <a:spcPts val="0"/>
              </a:spcBef>
              <a:buClr>
                <a:schemeClr val="tx1"/>
              </a:buClr>
            </a:pPr>
            <a:r>
              <a:rPr lang="en-US" sz="1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Windows </a:t>
            </a:r>
            <a:r>
              <a:rPr lang="en-US" sz="1900" dirty="0">
                <a:latin typeface="Tahoma" pitchFamily="34" charset="0"/>
                <a:ea typeface="Tahoma" pitchFamily="34" charset="0"/>
                <a:cs typeface="Tahoma" pitchFamily="34" charset="0"/>
              </a:rPr>
              <a:t>were changed from horizontal </a:t>
            </a:r>
            <a:r>
              <a:rPr lang="en-US" sz="1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sliders </a:t>
            </a:r>
            <a:r>
              <a:rPr lang="en-US" sz="1900" dirty="0">
                <a:latin typeface="Tahoma" pitchFamily="34" charset="0"/>
                <a:ea typeface="Tahoma" pitchFamily="34" charset="0"/>
                <a:cs typeface="Tahoma" pitchFamily="34" charset="0"/>
              </a:rPr>
              <a:t>to </a:t>
            </a:r>
            <a:r>
              <a:rPr lang="en-US" sz="1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Low-E single-hung design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1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1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en-US" sz="19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57200" indent="-457200">
              <a:spcBef>
                <a:spcPts val="0"/>
              </a:spcBef>
              <a:buClr>
                <a:schemeClr val="tx1"/>
              </a:buClr>
            </a:pPr>
            <a:r>
              <a:rPr lang="en-US" sz="1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Balconies </a:t>
            </a:r>
            <a:r>
              <a:rPr lang="en-US" sz="1900" dirty="0">
                <a:latin typeface="Tahoma" pitchFamily="34" charset="0"/>
                <a:ea typeface="Tahoma" pitchFamily="34" charset="0"/>
                <a:cs typeface="Tahoma" pitchFamily="34" charset="0"/>
              </a:rPr>
              <a:t>were re-designed and reduced to eliminate </a:t>
            </a:r>
            <a:r>
              <a:rPr lang="en-US" sz="1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elements projecting</a:t>
            </a:r>
            <a:br>
              <a:rPr lang="en-US" sz="1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1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over existing building 1-story structures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1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1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en-US" sz="19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57200" indent="-457200">
              <a:spcBef>
                <a:spcPts val="0"/>
              </a:spcBef>
              <a:buClr>
                <a:schemeClr val="tx1"/>
              </a:buClr>
            </a:pPr>
            <a:r>
              <a:rPr lang="en-US" sz="1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Added </a:t>
            </a:r>
            <a:r>
              <a:rPr lang="en-US" sz="1900" dirty="0">
                <a:latin typeface="Tahoma" pitchFamily="34" charset="0"/>
                <a:ea typeface="Tahoma" pitchFamily="34" charset="0"/>
                <a:cs typeface="Tahoma" pitchFamily="34" charset="0"/>
              </a:rPr>
              <a:t>articulation to building elevations for </a:t>
            </a:r>
            <a:r>
              <a:rPr lang="en-US" sz="1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architectural interest</a:t>
            </a:r>
            <a:r>
              <a:rPr lang="en-US" sz="1900" dirty="0">
                <a:latin typeface="Tahoma" pitchFamily="34" charset="0"/>
                <a:ea typeface="Tahoma" pitchFamily="34" charset="0"/>
                <a:cs typeface="Tahoma" pitchFamily="34" charset="0"/>
              </a:rPr>
              <a:t>, diversity, </a:t>
            </a:r>
            <a:r>
              <a:rPr lang="en-US" sz="1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and  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tabLst>
                <a:tab pos="457200" algn="l"/>
              </a:tabLst>
            </a:pPr>
            <a:r>
              <a:rPr lang="en-US" sz="1900" dirty="0"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en-US" sz="1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scale</a:t>
            </a:r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en-US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>
              <a:lnSpc>
                <a:spcPct val="70000"/>
              </a:lnSpc>
              <a:buClr>
                <a:schemeClr val="tx1"/>
              </a:buClr>
              <a:buNone/>
            </a:pPr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en-US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>
              <a:lnSpc>
                <a:spcPct val="70000"/>
              </a:lnSpc>
              <a:buClr>
                <a:schemeClr val="tx1"/>
              </a:buClr>
              <a:buNone/>
            </a:pP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8047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403860"/>
            <a:ext cx="8042276" cy="804452"/>
          </a:xfrm>
        </p:spPr>
        <p:txBody>
          <a:bodyPr/>
          <a:lstStyle/>
          <a:p>
            <a:r>
              <a:rPr lang="en-US" sz="3600" dirty="0">
                <a:latin typeface="Tahoma" pitchFamily="34" charset="0"/>
                <a:ea typeface="Tahoma" pitchFamily="34" charset="0"/>
                <a:cs typeface="Tahoma" pitchFamily="34" charset="0"/>
              </a:rPr>
              <a:t>DMA - Incorporated </a:t>
            </a:r>
            <a:r>
              <a:rPr lang="en-US" sz="3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Public </a:t>
            </a:r>
            <a:r>
              <a:rPr lang="en-US" sz="3600" dirty="0">
                <a:latin typeface="Tahoma" pitchFamily="34" charset="0"/>
                <a:ea typeface="Tahoma" pitchFamily="34" charset="0"/>
                <a:cs typeface="Tahoma" pitchFamily="34" charset="0"/>
              </a:rPr>
              <a:t>Comments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975" y="1600201"/>
            <a:ext cx="8042276" cy="4343400"/>
          </a:xfrm>
        </p:spPr>
        <p:txBody>
          <a:bodyPr>
            <a:noAutofit/>
          </a:bodyPr>
          <a:lstStyle/>
          <a:p>
            <a:pPr marL="457200" indent="-457200">
              <a:spcBef>
                <a:spcPts val="0"/>
              </a:spcBef>
              <a:buClr>
                <a:schemeClr val="tx1"/>
              </a:buClr>
            </a:pP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Building </a:t>
            </a: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materials will vary for architectural </a:t>
            </a: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interest, diversity</a:t>
            </a: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, and </a:t>
            </a: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scale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en-US" sz="18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57200" indent="-457200">
              <a:spcBef>
                <a:spcPts val="0"/>
              </a:spcBef>
              <a:buClr>
                <a:schemeClr val="tx1"/>
              </a:buClr>
            </a:pP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Color </a:t>
            </a: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palette to reflect existing Stone Avenue </a:t>
            </a: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aesthetic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en-US" sz="18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57200" indent="-457200">
              <a:spcBef>
                <a:spcPts val="0"/>
              </a:spcBef>
              <a:buClr>
                <a:schemeClr val="tx1"/>
              </a:buClr>
              <a:tabLst>
                <a:tab pos="457200" algn="l"/>
              </a:tabLst>
            </a:pP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Added </a:t>
            </a: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pocket landscaping at Stone Avenue frontage </a:t>
            </a: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and </a:t>
            </a: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to the </a:t>
            </a: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interior </a:t>
            </a: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of the </a:t>
            </a: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site to enhance </a:t>
            </a: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resident </a:t>
            </a: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experience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tabLst>
                <a:tab pos="457200" algn="l"/>
              </a:tabLst>
            </a:pP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en-US" sz="18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57200" indent="-457200">
              <a:spcBef>
                <a:spcPts val="0"/>
              </a:spcBef>
              <a:buClr>
                <a:schemeClr val="tx1"/>
              </a:buClr>
              <a:tabLst>
                <a:tab pos="403225" algn="l"/>
              </a:tabLst>
            </a:pP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Repair and refurbish the existing two 1-story buildings that will remain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tabLst>
                <a:tab pos="403225" algn="l"/>
              </a:tabLst>
            </a:pP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en-US" sz="18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57200" indent="-457200">
              <a:spcBef>
                <a:spcPts val="0"/>
              </a:spcBef>
              <a:buClr>
                <a:schemeClr val="tx1"/>
              </a:buClr>
            </a:pP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Repair </a:t>
            </a: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and  keep existing Downtown Motor Hotel sign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5472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607822"/>
            <a:ext cx="8042276" cy="4343400"/>
          </a:xfrm>
        </p:spPr>
        <p:txBody>
          <a:bodyPr>
            <a:normAutofit fontScale="85000" lnSpcReduction="10000"/>
          </a:bodyPr>
          <a:lstStyle/>
          <a:p>
            <a:pPr>
              <a:buClr>
                <a:schemeClr val="tx1"/>
              </a:buClr>
            </a:pPr>
            <a:r>
              <a:rPr lang="en-US" dirty="0" smtClean="0"/>
              <a:t>THE DOWNTOWN MOTOR APARTMENTS IS A WELL CONCEIVED, AFFORDABLE MULTI-FAMILY HOUSING DEVELOPMENT NEAR THE DOWNTOWN CORE DEVEVOPED BY TWO EXPERIENCED FIRMS, COMPASS AFFORDABLE HOUSING AND BETHEL DEVELOPMENT, INC.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THE DOWNTOWN MOTOR APARTMENTS HAS A BROAD BASE OF COMMUNITY SUPPORT EVIDENCED BY THE NUMBER OF POSITIVE LETTERS AND COMMENTS RECEIVED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DOWNTOWN MOTOR APARTMENTS LOOKS FORWARD TO BEING A POSITIVE INFLUENCE IN THE NEIGHBORHOOD AND WORKING CLOSELY WITH ALL ITS NEIGHBORS TO INSURE THE VERY BEST OUTCOME FOR 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25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PRESERVATION OF EXISTING BUILDING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1" y="1444532"/>
            <a:ext cx="8465820" cy="5257799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3100" b="1" dirty="0" smtClean="0"/>
              <a:t>LOSS OF HISTORIC CHARACTER</a:t>
            </a:r>
          </a:p>
          <a:p>
            <a:pPr marL="228600" indent="-228600" defTabSz="746125">
              <a:buClrTx/>
              <a:tabLst>
                <a:tab pos="914400" algn="l"/>
                <a:tab pos="974725" algn="l"/>
              </a:tabLst>
            </a:pPr>
            <a:r>
              <a:rPr lang="en-US" dirty="0" smtClean="0"/>
              <a:t>1. 		1950s </a:t>
            </a:r>
            <a:r>
              <a:rPr lang="en-US" dirty="0"/>
              <a:t>+</a:t>
            </a:r>
            <a:r>
              <a:rPr lang="en-US" dirty="0" smtClean="0"/>
              <a:t>/- The </a:t>
            </a:r>
            <a:r>
              <a:rPr lang="en-US" dirty="0"/>
              <a:t>carports were enclosed. The motel rooms went from </a:t>
            </a:r>
            <a:r>
              <a:rPr lang="en-US" dirty="0" smtClean="0"/>
              <a:t>			19 to 29 </a:t>
            </a:r>
            <a:r>
              <a:rPr lang="en-US" dirty="0"/>
              <a:t>units</a:t>
            </a:r>
          </a:p>
          <a:p>
            <a:pPr marL="228600" indent="-228600">
              <a:buClrTx/>
            </a:pPr>
            <a:r>
              <a:rPr lang="en-US" dirty="0"/>
              <a:t>2. </a:t>
            </a:r>
            <a:r>
              <a:rPr lang="en-US" dirty="0" smtClean="0"/>
              <a:t>	Original </a:t>
            </a:r>
            <a:r>
              <a:rPr lang="en-US" dirty="0"/>
              <a:t>rooms were designed as motel rooms attached to a carport</a:t>
            </a:r>
          </a:p>
          <a:p>
            <a:pPr marL="228600" indent="-228600">
              <a:buClrTx/>
              <a:tabLst>
                <a:tab pos="631825" algn="l"/>
                <a:tab pos="685800" algn="l"/>
              </a:tabLst>
            </a:pPr>
            <a:r>
              <a:rPr lang="en-US" dirty="0"/>
              <a:t>3. </a:t>
            </a:r>
            <a:r>
              <a:rPr lang="en-US" dirty="0" smtClean="0"/>
              <a:t>			Original </a:t>
            </a:r>
            <a:r>
              <a:rPr lang="en-US" dirty="0"/>
              <a:t>rooms and carports, which have been enclosed, have been </a:t>
            </a:r>
            <a:r>
              <a:rPr lang="en-US" dirty="0" smtClean="0"/>
              <a:t>				converted </a:t>
            </a:r>
            <a:r>
              <a:rPr lang="en-US" dirty="0"/>
              <a:t>into </a:t>
            </a:r>
            <a:r>
              <a:rPr lang="en-US" dirty="0" smtClean="0"/>
              <a:t>small apartments </a:t>
            </a:r>
            <a:r>
              <a:rPr lang="en-US" dirty="0"/>
              <a:t>with small </a:t>
            </a:r>
            <a:r>
              <a:rPr lang="en-US" dirty="0" smtClean="0"/>
              <a:t>kitchenettes</a:t>
            </a:r>
            <a:endParaRPr lang="en-US" dirty="0"/>
          </a:p>
          <a:p>
            <a:pPr marL="228600" indent="-228600">
              <a:buClrTx/>
            </a:pPr>
            <a:r>
              <a:rPr lang="en-US" dirty="0"/>
              <a:t>4. </a:t>
            </a:r>
            <a:r>
              <a:rPr lang="en-US" dirty="0" smtClean="0"/>
              <a:t>	Original </a:t>
            </a:r>
            <a:r>
              <a:rPr lang="en-US" dirty="0"/>
              <a:t>Motel room sizes: 270 sf per </a:t>
            </a:r>
            <a:r>
              <a:rPr lang="en-US" dirty="0" smtClean="0"/>
              <a:t>room</a:t>
            </a:r>
            <a:endParaRPr lang="en-US" dirty="0"/>
          </a:p>
          <a:p>
            <a:pPr marL="228600" indent="-228600">
              <a:buClrTx/>
            </a:pPr>
            <a:r>
              <a:rPr lang="en-US" dirty="0"/>
              <a:t>5. </a:t>
            </a:r>
            <a:r>
              <a:rPr lang="en-US" dirty="0" smtClean="0"/>
              <a:t>	Original </a:t>
            </a:r>
            <a:r>
              <a:rPr lang="en-US" dirty="0"/>
              <a:t>Carports: 187 sf per </a:t>
            </a:r>
            <a:r>
              <a:rPr lang="en-US" dirty="0" smtClean="0"/>
              <a:t>carport</a:t>
            </a:r>
            <a:endParaRPr lang="en-US" dirty="0"/>
          </a:p>
          <a:p>
            <a:pPr marL="228600" indent="-228600">
              <a:buClrTx/>
            </a:pPr>
            <a:r>
              <a:rPr lang="en-US" dirty="0"/>
              <a:t>6. </a:t>
            </a:r>
            <a:r>
              <a:rPr lang="en-US" dirty="0" smtClean="0"/>
              <a:t>	Original </a:t>
            </a:r>
            <a:r>
              <a:rPr lang="en-US" dirty="0"/>
              <a:t>building: Motel rooms: 19 rooms, Carport spaces: 19 </a:t>
            </a:r>
            <a:r>
              <a:rPr lang="en-US" dirty="0" smtClean="0"/>
              <a:t>	carports</a:t>
            </a:r>
            <a:endParaRPr lang="en-US" dirty="0"/>
          </a:p>
          <a:p>
            <a:pPr marL="228600" indent="-228600">
              <a:buClrTx/>
            </a:pPr>
            <a:r>
              <a:rPr lang="en-US" dirty="0"/>
              <a:t>7. </a:t>
            </a:r>
            <a:r>
              <a:rPr lang="en-US" dirty="0" smtClean="0"/>
              <a:t>	Kitchenettes </a:t>
            </a:r>
            <a:r>
              <a:rPr lang="en-US" dirty="0"/>
              <a:t>were added to small motel rooms and converted </a:t>
            </a:r>
            <a:r>
              <a:rPr lang="en-US" dirty="0" smtClean="0"/>
              <a:t>	carports</a:t>
            </a:r>
            <a:endParaRPr lang="en-US" dirty="0"/>
          </a:p>
          <a:p>
            <a:pPr marL="228600" indent="-228600">
              <a:buClrTx/>
            </a:pPr>
            <a:r>
              <a:rPr lang="en-US" dirty="0"/>
              <a:t>8. </a:t>
            </a:r>
            <a:r>
              <a:rPr lang="en-US" dirty="0" smtClean="0"/>
              <a:t>	Poor </a:t>
            </a:r>
            <a:r>
              <a:rPr lang="en-US" dirty="0"/>
              <a:t>craftsmanship with the additions and interior </a:t>
            </a:r>
            <a:r>
              <a:rPr lang="en-US" dirty="0" smtClean="0"/>
              <a:t>remodeling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45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PRESERVATION OF </a:t>
            </a:r>
            <a:r>
              <a:rPr lang="en-US" dirty="0" smtClean="0"/>
              <a:t>EXISTING BUILDING </a:t>
            </a:r>
            <a:r>
              <a:rPr lang="en-US" sz="2000" dirty="0" smtClean="0"/>
              <a:t>(PG.2)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" y="1383573"/>
            <a:ext cx="8295639" cy="5352507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en-US" sz="9600" b="1" dirty="0"/>
              <a:t>LOSS OF HISTORIC </a:t>
            </a:r>
            <a:r>
              <a:rPr lang="en-US" sz="9600" b="1" dirty="0" smtClean="0"/>
              <a:t>CHARACTER</a:t>
            </a:r>
            <a:endParaRPr lang="en-US" sz="9600" dirty="0" smtClean="0"/>
          </a:p>
          <a:p>
            <a:pPr>
              <a:buClr>
                <a:schemeClr val="tx1"/>
              </a:buClr>
              <a:tabLst>
                <a:tab pos="631825" algn="l"/>
                <a:tab pos="685800" algn="l"/>
              </a:tabLst>
            </a:pPr>
            <a:r>
              <a:rPr lang="en-US" sz="7200" dirty="0" smtClean="0"/>
              <a:t>9</a:t>
            </a:r>
            <a:r>
              <a:rPr lang="en-US" sz="7200" dirty="0"/>
              <a:t>. </a:t>
            </a:r>
            <a:r>
              <a:rPr lang="en-US" sz="7200" dirty="0" smtClean="0"/>
              <a:t>			Horizontal </a:t>
            </a:r>
            <a:r>
              <a:rPr lang="en-US" sz="7200" dirty="0"/>
              <a:t>railing replaced with non code compliant Wrought Iron </a:t>
            </a:r>
            <a:r>
              <a:rPr lang="en-US" sz="7200" dirty="0" smtClean="0"/>
              <a:t>			vertical railing</a:t>
            </a:r>
            <a:endParaRPr lang="en-US" sz="7200" dirty="0"/>
          </a:p>
          <a:p>
            <a:pPr marL="228600" indent="-228600">
              <a:buClr>
                <a:schemeClr val="tx1"/>
              </a:buClr>
              <a:tabLst>
                <a:tab pos="685800" algn="l"/>
              </a:tabLst>
            </a:pPr>
            <a:r>
              <a:rPr lang="en-US" sz="7200" dirty="0"/>
              <a:t>10. </a:t>
            </a:r>
            <a:r>
              <a:rPr lang="en-US" sz="7200" dirty="0" smtClean="0"/>
              <a:t>		Addition </a:t>
            </a:r>
            <a:r>
              <a:rPr lang="en-US" sz="7200" dirty="0"/>
              <a:t>to the lobby. New construction to the Lobby was built on the </a:t>
            </a:r>
            <a:r>
              <a:rPr lang="en-US" sz="7200" dirty="0" smtClean="0"/>
              <a:t>		City’s </a:t>
            </a:r>
            <a:r>
              <a:rPr lang="en-US" sz="7200" dirty="0"/>
              <a:t>sidewalk right-of-way</a:t>
            </a:r>
          </a:p>
          <a:p>
            <a:pPr marL="228600" indent="-228600">
              <a:buClr>
                <a:schemeClr val="tx1"/>
              </a:buClr>
              <a:tabLst>
                <a:tab pos="746125" algn="l"/>
              </a:tabLst>
            </a:pPr>
            <a:r>
              <a:rPr lang="en-US" sz="7200" dirty="0"/>
              <a:t>11. </a:t>
            </a:r>
            <a:r>
              <a:rPr lang="en-US" sz="7200" dirty="0" smtClean="0"/>
              <a:t>		Flagstones </a:t>
            </a:r>
            <a:r>
              <a:rPr lang="en-US" sz="7200" dirty="0"/>
              <a:t>were added to the 2 front building. This represented a lost </a:t>
            </a:r>
            <a:r>
              <a:rPr lang="en-US" sz="7200" dirty="0" smtClean="0"/>
              <a:t>		of historic </a:t>
            </a:r>
            <a:r>
              <a:rPr lang="en-US" sz="7200" dirty="0"/>
              <a:t>fabric</a:t>
            </a:r>
          </a:p>
          <a:p>
            <a:pPr marL="228600" indent="-228600">
              <a:buClr>
                <a:schemeClr val="tx1"/>
              </a:buClr>
              <a:tabLst>
                <a:tab pos="685800" algn="l"/>
              </a:tabLst>
            </a:pPr>
            <a:r>
              <a:rPr lang="en-US" sz="7200" dirty="0"/>
              <a:t>12. </a:t>
            </a:r>
            <a:r>
              <a:rPr lang="en-US" sz="7200" dirty="0" smtClean="0"/>
              <a:t>		Removal </a:t>
            </a:r>
            <a:r>
              <a:rPr lang="en-US" sz="7200" dirty="0"/>
              <a:t>of all Landscape Elements in the central drive</a:t>
            </a:r>
          </a:p>
          <a:p>
            <a:pPr marL="228600" indent="-228600">
              <a:buClr>
                <a:schemeClr val="tx1"/>
              </a:buClr>
            </a:pPr>
            <a:r>
              <a:rPr lang="en-US" sz="7200" dirty="0"/>
              <a:t>13. </a:t>
            </a:r>
            <a:r>
              <a:rPr lang="en-US" sz="7200" dirty="0" smtClean="0"/>
              <a:t>	Roof </a:t>
            </a:r>
            <a:r>
              <a:rPr lang="en-US" sz="7200" dirty="0"/>
              <a:t>damage over 40% of existing roofs</a:t>
            </a:r>
          </a:p>
          <a:p>
            <a:pPr marL="228600" indent="-228600">
              <a:buClr>
                <a:schemeClr val="tx1"/>
              </a:buClr>
            </a:pPr>
            <a:r>
              <a:rPr lang="en-US" sz="7200" dirty="0"/>
              <a:t>14. </a:t>
            </a:r>
            <a:r>
              <a:rPr lang="en-US" sz="7200" dirty="0" smtClean="0"/>
              <a:t>	Water </a:t>
            </a:r>
            <a:r>
              <a:rPr lang="en-US" sz="7200" dirty="0"/>
              <a:t>damage and mold </a:t>
            </a:r>
            <a:r>
              <a:rPr lang="en-US" sz="7200" dirty="0" smtClean="0"/>
              <a:t>on  and in </a:t>
            </a:r>
            <a:r>
              <a:rPr lang="en-US" sz="7200" dirty="0"/>
              <a:t>walls</a:t>
            </a:r>
          </a:p>
          <a:p>
            <a:pPr marL="228600" indent="-228600">
              <a:buClr>
                <a:schemeClr val="tx1"/>
              </a:buClr>
            </a:pPr>
            <a:r>
              <a:rPr lang="en-US" sz="7200" dirty="0"/>
              <a:t>15. </a:t>
            </a:r>
            <a:r>
              <a:rPr lang="en-US" sz="7200" dirty="0" smtClean="0"/>
              <a:t>	Lead </a:t>
            </a:r>
            <a:r>
              <a:rPr lang="en-US" sz="7200" dirty="0"/>
              <a:t>paint and asbestos abatement required</a:t>
            </a:r>
          </a:p>
          <a:p>
            <a:pPr marL="228600" indent="-228600">
              <a:buClr>
                <a:schemeClr val="tx1"/>
              </a:buClr>
            </a:pPr>
            <a:r>
              <a:rPr lang="en-US" sz="7200" dirty="0"/>
              <a:t>16. </a:t>
            </a:r>
            <a:r>
              <a:rPr lang="en-US" sz="7200" dirty="0" smtClean="0"/>
              <a:t>	Fire </a:t>
            </a:r>
            <a:r>
              <a:rPr lang="en-US" sz="7200" dirty="0"/>
              <a:t>and Structural damage at 2 story building</a:t>
            </a:r>
          </a:p>
          <a:p>
            <a:pPr marL="228600" indent="-228600">
              <a:buClr>
                <a:schemeClr val="tx1"/>
              </a:buClr>
            </a:pPr>
            <a:r>
              <a:rPr lang="en-US" sz="7200" dirty="0"/>
              <a:t>17. </a:t>
            </a:r>
            <a:r>
              <a:rPr lang="en-US" sz="7200" dirty="0" smtClean="0"/>
              <a:t>	A </a:t>
            </a:r>
            <a:r>
              <a:rPr lang="en-US" sz="7200" dirty="0"/>
              <a:t>substantial amount of </a:t>
            </a:r>
            <a:r>
              <a:rPr lang="en-US" sz="7200" dirty="0" smtClean="0"/>
              <a:t>historic </a:t>
            </a:r>
            <a:r>
              <a:rPr lang="en-US" sz="7200" dirty="0"/>
              <a:t>fabric has been </a:t>
            </a:r>
            <a:r>
              <a:rPr lang="en-US" sz="7200" dirty="0" smtClean="0"/>
              <a:t>lost</a:t>
            </a:r>
            <a:endParaRPr lang="en-US" sz="7200" dirty="0"/>
          </a:p>
          <a:p>
            <a:pPr>
              <a:buClr>
                <a:schemeClr val="tx1"/>
              </a:buClr>
            </a:pP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04259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 SWAP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0235" y="1973581"/>
            <a:ext cx="8042276" cy="434340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dirty="0" smtClean="0"/>
              <a:t>Prohibited by Program Regulations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Not economically feasible for either City or Developer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Project as designed, where designed, is allowed by all local codes and ordinances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Strong community support for project as currently located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18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775" y="175260"/>
            <a:ext cx="8042276" cy="1264771"/>
          </a:xfrm>
        </p:spPr>
        <p:txBody>
          <a:bodyPr/>
          <a:lstStyle/>
          <a:p>
            <a:r>
              <a:rPr lang="en-US" sz="4200" dirty="0" smtClean="0"/>
              <a:t>SURROUNDING BUILDING </a:t>
            </a:r>
            <a:br>
              <a:rPr lang="en-US" sz="4200" dirty="0" smtClean="0"/>
            </a:br>
            <a:r>
              <a:rPr lang="en-US" sz="4200" dirty="0" smtClean="0"/>
              <a:t>HEIGHT CONTEXT</a:t>
            </a:r>
            <a:endParaRPr lang="en-US" sz="4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5543" r="55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8412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935" y="776054"/>
            <a:ext cx="8042276" cy="1336956"/>
          </a:xfrm>
        </p:spPr>
        <p:txBody>
          <a:bodyPr/>
          <a:lstStyle/>
          <a:p>
            <a:r>
              <a:rPr lang="en-US" dirty="0" smtClean="0"/>
              <a:t>SIZE/DESIGN OF PROPOSED APARTMENTS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pPr>
              <a:buClr>
                <a:schemeClr val="tx1"/>
              </a:buClr>
            </a:pPr>
            <a:r>
              <a:rPr lang="en-US" dirty="0" smtClean="0"/>
              <a:t>One (1) BR, one (1) BA units are 692 </a:t>
            </a:r>
            <a:r>
              <a:rPr lang="en-US" dirty="0" err="1" smtClean="0"/>
              <a:t>gsf</a:t>
            </a:r>
            <a:endParaRPr lang="en-US" dirty="0" smtClean="0"/>
          </a:p>
          <a:p>
            <a:pPr marL="0" indent="0">
              <a:buClr>
                <a:schemeClr val="tx1"/>
              </a:buClr>
              <a:buNone/>
            </a:pPr>
            <a:endParaRPr lang="en-US" dirty="0" smtClean="0"/>
          </a:p>
          <a:p>
            <a:pPr>
              <a:buClr>
                <a:schemeClr val="tx1"/>
              </a:buClr>
            </a:pPr>
            <a:r>
              <a:rPr lang="en-US" dirty="0" smtClean="0"/>
              <a:t>Two (2) BR, one (1) BA units are 856 </a:t>
            </a:r>
            <a:r>
              <a:rPr lang="en-US" dirty="0" err="1" smtClean="0"/>
              <a:t>gsf</a:t>
            </a:r>
            <a:endParaRPr lang="en-US" dirty="0" smtClean="0"/>
          </a:p>
          <a:p>
            <a:pPr>
              <a:buClr>
                <a:schemeClr val="tx1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62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475" y="709556"/>
            <a:ext cx="8042276" cy="578224"/>
          </a:xfrm>
        </p:spPr>
        <p:txBody>
          <a:bodyPr/>
          <a:lstStyle/>
          <a:p>
            <a:r>
              <a:rPr lang="en-US" dirty="0" smtClean="0"/>
              <a:t>	2 BR 2BA Plan (856 SF)</a:t>
            </a:r>
            <a:endParaRPr lang="en-US" dirty="0"/>
          </a:p>
        </p:txBody>
      </p:sp>
      <p:pic>
        <p:nvPicPr>
          <p:cNvPr id="4" name="Content Placeholder 3" descr="07 TDM 2BD Unit Plan 141105.pdf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98" t="9123" r="1974" b="25838"/>
          <a:stretch/>
        </p:blipFill>
        <p:spPr>
          <a:xfrm rot="16200000">
            <a:off x="1442851" y="825500"/>
            <a:ext cx="6695309" cy="5765800"/>
          </a:xfrm>
        </p:spPr>
      </p:pic>
    </p:spTree>
    <p:extLst>
      <p:ext uri="{BB962C8B-B14F-4D97-AF65-F5344CB8AC3E}">
        <p14:creationId xmlns:p14="http://schemas.microsoft.com/office/powerpoint/2010/main" val="225711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686696"/>
            <a:ext cx="8042276" cy="679824"/>
          </a:xfrm>
        </p:spPr>
        <p:txBody>
          <a:bodyPr/>
          <a:lstStyle/>
          <a:p>
            <a:r>
              <a:rPr lang="en-US" dirty="0" smtClean="0"/>
              <a:t>1 BR 1 BA Plan (692 SF)</a:t>
            </a:r>
            <a:endParaRPr lang="en-US" dirty="0"/>
          </a:p>
        </p:txBody>
      </p:sp>
      <p:pic>
        <p:nvPicPr>
          <p:cNvPr id="4" name="Content Placeholder 3" descr="06 TDM 1BD Unit Plan 141105.pdf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7" t="8686" r="-325" b="25551"/>
          <a:stretch/>
        </p:blipFill>
        <p:spPr>
          <a:xfrm rot="16200000">
            <a:off x="1458579" y="676282"/>
            <a:ext cx="6103632" cy="5746749"/>
          </a:xfrm>
        </p:spPr>
      </p:pic>
    </p:spTree>
    <p:extLst>
      <p:ext uri="{BB962C8B-B14F-4D97-AF65-F5344CB8AC3E}">
        <p14:creationId xmlns:p14="http://schemas.microsoft.com/office/powerpoint/2010/main" val="276550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639</TotalTime>
  <Words>574</Words>
  <Application>Microsoft Office PowerPoint</Application>
  <PresentationFormat>On-screen Show (4:3)</PresentationFormat>
  <Paragraphs>116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Breeze</vt:lpstr>
      <vt:lpstr>CATEGORIES OF COMMENTS REGARDING THE DOWNTOWN MOTOR APARTMENTS</vt:lpstr>
      <vt:lpstr>CATEGORIES</vt:lpstr>
      <vt:lpstr>PRESERVATION OF EXISTING BUILDING</vt:lpstr>
      <vt:lpstr>PRESERVATION OF EXISTING BUILDING (PG.2)</vt:lpstr>
      <vt:lpstr>LAND SWAP</vt:lpstr>
      <vt:lpstr>SURROUNDING BUILDING  HEIGHT CONTEXT</vt:lpstr>
      <vt:lpstr>SIZE/DESIGN OF PROPOSED APARTMENTS</vt:lpstr>
      <vt:lpstr> 2 BR 2BA Plan (856 SF)</vt:lpstr>
      <vt:lpstr>1 BR 1 BA Plan (692 SF)</vt:lpstr>
      <vt:lpstr>Community and Office Space</vt:lpstr>
      <vt:lpstr>SIZE/DESIGN OF  PROPOSED BUILDING</vt:lpstr>
      <vt:lpstr>PowerPoint Presentation</vt:lpstr>
      <vt:lpstr>Initial Proposed Design</vt:lpstr>
      <vt:lpstr>Revised Building Elevation</vt:lpstr>
      <vt:lpstr>PowerPoint Presentation</vt:lpstr>
      <vt:lpstr>Revised Building Elevation</vt:lpstr>
      <vt:lpstr>RENTS AND UTILITIES</vt:lpstr>
      <vt:lpstr>PARKING</vt:lpstr>
      <vt:lpstr>Public Outreach</vt:lpstr>
      <vt:lpstr>DMA - Incorporated Public Comments</vt:lpstr>
      <vt:lpstr>DMA - Incorporated Public Comments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CATEGORIES OF COMMENTS FROM OCTOBER 28TH SECTION 106 MEETING</dc:title>
  <dc:creator>Mark Shoemacher</dc:creator>
  <cp:lastModifiedBy>Ramona Williams</cp:lastModifiedBy>
  <cp:revision>51</cp:revision>
  <cp:lastPrinted>2014-11-17T23:03:41Z</cp:lastPrinted>
  <dcterms:created xsi:type="dcterms:W3CDTF">2014-11-14T17:35:45Z</dcterms:created>
  <dcterms:modified xsi:type="dcterms:W3CDTF">2014-11-21T20:04:33Z</dcterms:modified>
</cp:coreProperties>
</file>